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4" r:id="rId1"/>
  </p:sldMasterIdLst>
  <p:notesMasterIdLst>
    <p:notesMasterId r:id="rId29"/>
  </p:notesMasterIdLst>
  <p:handoutMasterIdLst>
    <p:handoutMasterId r:id="rId30"/>
  </p:handoutMasterIdLst>
  <p:sldIdLst>
    <p:sldId id="256" r:id="rId2"/>
    <p:sldId id="257" r:id="rId3"/>
    <p:sldId id="271" r:id="rId4"/>
    <p:sldId id="272" r:id="rId5"/>
    <p:sldId id="273" r:id="rId6"/>
    <p:sldId id="274" r:id="rId7"/>
    <p:sldId id="275" r:id="rId8"/>
    <p:sldId id="276" r:id="rId9"/>
    <p:sldId id="277" r:id="rId10"/>
    <p:sldId id="279" r:id="rId11"/>
    <p:sldId id="280" r:id="rId12"/>
    <p:sldId id="281" r:id="rId13"/>
    <p:sldId id="282" r:id="rId14"/>
    <p:sldId id="283" r:id="rId15"/>
    <p:sldId id="258" r:id="rId16"/>
    <p:sldId id="259" r:id="rId17"/>
    <p:sldId id="265" r:id="rId18"/>
    <p:sldId id="260" r:id="rId19"/>
    <p:sldId id="263" r:id="rId20"/>
    <p:sldId id="264" r:id="rId21"/>
    <p:sldId id="261" r:id="rId22"/>
    <p:sldId id="262" r:id="rId23"/>
    <p:sldId id="266" r:id="rId24"/>
    <p:sldId id="268" r:id="rId25"/>
    <p:sldId id="270" r:id="rId26"/>
    <p:sldId id="269"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76" autoAdjust="0"/>
  </p:normalViewPr>
  <p:slideViewPr>
    <p:cSldViewPr snapToGrid="0">
      <p:cViewPr varScale="1">
        <p:scale>
          <a:sx n="97" d="100"/>
          <a:sy n="97" d="100"/>
        </p:scale>
        <p:origin x="10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33-475F-B093-E9A232B8682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33-475F-B093-E9A232B86824}"/>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33-475F-B093-E9A232B86824}"/>
            </c:ext>
          </c:extLst>
        </c:ser>
        <c:dLbls>
          <c:dLblPos val="inEnd"/>
          <c:showLegendKey val="0"/>
          <c:showVal val="1"/>
          <c:showCatName val="0"/>
          <c:showSerName val="0"/>
          <c:showPercent val="0"/>
          <c:showBubbleSize val="0"/>
        </c:dLbls>
        <c:gapWidth val="219"/>
        <c:overlap val="-27"/>
        <c:axId val="480166896"/>
        <c:axId val="480170032"/>
      </c:barChart>
      <c:catAx>
        <c:axId val="48016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170032"/>
        <c:crosses val="autoZero"/>
        <c:auto val="1"/>
        <c:lblAlgn val="ctr"/>
        <c:lblOffset val="100"/>
        <c:noMultiLvlLbl val="0"/>
      </c:catAx>
      <c:valAx>
        <c:axId val="48017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166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DF5-4AAB-B7C4-B3ABDBFAC903}"/>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DF5-4AAB-B7C4-B3ABDBFAC903}"/>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DF5-4AAB-B7C4-B3ABDBFAC903}"/>
            </c:ext>
          </c:extLst>
        </c:ser>
        <c:dLbls>
          <c:showLegendKey val="0"/>
          <c:showVal val="0"/>
          <c:showCatName val="0"/>
          <c:showSerName val="0"/>
          <c:showPercent val="0"/>
          <c:showBubbleSize val="0"/>
        </c:dLbls>
        <c:smooth val="0"/>
        <c:axId val="480171600"/>
        <c:axId val="346871544"/>
      </c:lineChart>
      <c:catAx>
        <c:axId val="480171600"/>
        <c:scaling>
          <c:orientation val="minMax"/>
        </c:scaling>
        <c:delete val="1"/>
        <c:axPos val="b"/>
        <c:numFmt formatCode="General" sourceLinked="1"/>
        <c:majorTickMark val="none"/>
        <c:minorTickMark val="none"/>
        <c:tickLblPos val="nextTo"/>
        <c:crossAx val="346871544"/>
        <c:crosses val="autoZero"/>
        <c:auto val="1"/>
        <c:lblAlgn val="ctr"/>
        <c:lblOffset val="100"/>
        <c:noMultiLvlLbl val="0"/>
      </c:catAx>
      <c:valAx>
        <c:axId val="346871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0171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160-45D6-9C4B-873EA3869D27}"/>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160-45D6-9C4B-873EA3869D27}"/>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160-45D6-9C4B-873EA3869D2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160-45D6-9C4B-873EA3869D2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A160-45D6-9C4B-873EA3869D2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459717-95A4-4970-A3DA-C73B123971DC}" type="datetimeFigureOut">
              <a:rPr lang="en-US" smtClean="0"/>
              <a:t>1/5/2023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8F602-B58B-4A2A-B972-C90118B89FD9}" type="slidenum">
              <a:rPr lang="en-US" smtClean="0"/>
              <a:t>‹#›</a:t>
            </a:fld>
            <a:endParaRPr lang="en-US" dirty="0"/>
          </a:p>
        </p:txBody>
      </p:sp>
    </p:spTree>
    <p:extLst>
      <p:ext uri="{BB962C8B-B14F-4D97-AF65-F5344CB8AC3E}">
        <p14:creationId xmlns:p14="http://schemas.microsoft.com/office/powerpoint/2010/main" val="3162153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8BE69-754A-426C-A9BB-BD7DCDB77039}" type="datetimeFigureOut">
              <a:rPr lang="en-US" smtClean="0"/>
              <a:t>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B1270-8852-4192-816C-17C399859936}" type="slidenum">
              <a:rPr lang="en-US" smtClean="0"/>
              <a:t>‹#›</a:t>
            </a:fld>
            <a:endParaRPr lang="en-US" dirty="0"/>
          </a:p>
        </p:txBody>
      </p:sp>
    </p:spTree>
    <p:extLst>
      <p:ext uri="{BB962C8B-B14F-4D97-AF65-F5344CB8AC3E}">
        <p14:creationId xmlns:p14="http://schemas.microsoft.com/office/powerpoint/2010/main" val="1394941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Exposition of ideas</a:t>
            </a:r>
          </a:p>
          <a:p>
            <a:r>
              <a:rPr lang="en-US" dirty="0"/>
              <a:t>What is missing</a:t>
            </a:r>
            <a:r>
              <a:rPr lang="en-US" baseline="0" dirty="0"/>
              <a:t> here? This is just a static presentation – now a days we have computer based vis – which is for the exploration of unknown in addition to the exposition of known</a:t>
            </a:r>
          </a:p>
          <a:p>
            <a:endParaRPr lang="en-US" baseline="0" dirty="0"/>
          </a:p>
          <a:p>
            <a:r>
              <a:rPr lang="en-US" dirty="0"/>
              <a:t>http://kobietawielepiej.pl/hobby/zbieranie-pocztowek-hobby-nie-tylko-dla-dzieci</a:t>
            </a:r>
          </a:p>
        </p:txBody>
      </p:sp>
      <p:sp>
        <p:nvSpPr>
          <p:cNvPr id="4" name="Slide Number Placeholder 3"/>
          <p:cNvSpPr>
            <a:spLocks noGrp="1"/>
          </p:cNvSpPr>
          <p:nvPr>
            <p:ph type="sldNum" sz="quarter" idx="10"/>
          </p:nvPr>
        </p:nvSpPr>
        <p:spPr/>
        <p:txBody>
          <a:bodyPr/>
          <a:lstStyle/>
          <a:p>
            <a:fld id="{ECDB1270-8852-4192-816C-17C399859936}" type="slidenum">
              <a:rPr lang="en-US" smtClean="0"/>
              <a:t>2</a:t>
            </a:fld>
            <a:endParaRPr lang="en-US" dirty="0"/>
          </a:p>
        </p:txBody>
      </p:sp>
    </p:spTree>
    <p:extLst>
      <p:ext uri="{BB962C8B-B14F-4D97-AF65-F5344CB8AC3E}">
        <p14:creationId xmlns:p14="http://schemas.microsoft.com/office/powerpoint/2010/main" val="3801313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 specific about the tasks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users need to achieve or the knowledge they need to take away from the visualization. The readers’ specific knowledge needs may not be well understood initially, but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this is still a critical factor to bear in mind during the design process.</a:t>
            </a:r>
            <a:r>
              <a:rPr lang="en-US" dirty="0"/>
              <a:t> </a:t>
            </a:r>
          </a:p>
        </p:txBody>
      </p:sp>
      <p:sp>
        <p:nvSpPr>
          <p:cNvPr id="4" name="Slide Number Placeholder 3"/>
          <p:cNvSpPr>
            <a:spLocks noGrp="1"/>
          </p:cNvSpPr>
          <p:nvPr>
            <p:ph type="sldNum" sz="quarter" idx="10"/>
          </p:nvPr>
        </p:nvSpPr>
        <p:spPr/>
        <p:txBody>
          <a:bodyPr/>
          <a:lstStyle/>
          <a:p>
            <a:fld id="{ECDB1270-8852-4192-816C-17C399859936}" type="slidenum">
              <a:rPr lang="en-US" smtClean="0"/>
              <a:t>11</a:t>
            </a:fld>
            <a:endParaRPr lang="en-US" dirty="0"/>
          </a:p>
        </p:txBody>
      </p:sp>
    </p:spTree>
    <p:extLst>
      <p:ext uri="{BB962C8B-B14F-4D97-AF65-F5344CB8AC3E}">
        <p14:creationId xmlns:p14="http://schemas.microsoft.com/office/powerpoint/2010/main" val="2861360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bit of visual content will make it take longer to find any particular element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visualization. The less data and visual noise there is on the page, the easier 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will be for readers to find what they’re looking for. If your clearly stated goal can’t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justify the existence of some of your content, try to live without it.</a:t>
            </a:r>
            <a:r>
              <a:rPr lang="en-US" dirty="0"/>
              <a:t> </a:t>
            </a:r>
            <a:br>
              <a:rPr lang="en-US" dirty="0"/>
            </a:b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can be made bigger, bolder, brighter, or more detailed, or called out with circles, arrows, or labels.</a:t>
            </a:r>
            <a:r>
              <a:rPr lang="en-US" dirty="0"/>
              <a:t> </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that this strategy of emphasizing relevance typically applies to presentation data,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not research data: by changing the emphasis, the designer is intentionally changing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message.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value implied by the axis, with no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extra labeling required. For example, the periodic table is made up of clearly defined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rows (periods) and columns (groups). A lot of information can be learned about 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element by looking at what period and group it occupies</a:t>
            </a:r>
            <a:r>
              <a:rPr lang="en-US" dirty="0"/>
              <a:t> </a:t>
            </a:r>
            <a:br>
              <a:rPr lang="en-US" dirty="0"/>
            </a:br>
            <a:br>
              <a:rPr lang="en-US" dirty="0"/>
            </a:br>
            <a:r>
              <a:rPr lang="en-US" sz="1200" b="0" i="0" kern="1200" dirty="0">
                <a:solidFill>
                  <a:schemeClr val="tx1"/>
                </a:solidFill>
                <a:effectLst/>
                <a:latin typeface="+mn-lt"/>
                <a:ea typeface="+mn-ea"/>
                <a:cs typeface="+mn-cs"/>
              </a:rPr>
              <a:t>The examples we’ve examined have used default, conventional representations for element symbols, subway line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colors, and compass directions. Most of these seem too obvious to mention or notice,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that’s the point. They are easily understood and convey accurate information that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is integrated extremely rapidly, while requiring almost no cognitive effort from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user and almost no creative effort from the designer. Ideally, this is how defaults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conventions should work.</a:t>
            </a:r>
            <a:r>
              <a:rPr lang="en-US" dirty="0"/>
              <a:t> </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familiar look and feel can make it easier or more comfortable for readers to accept the information being presented</a:t>
            </a:r>
            <a:r>
              <a:rPr lang="en-US" dirty="0"/>
              <a:t> </a:t>
            </a:r>
            <a:br>
              <a:rPr lang="en-US" dirty="0"/>
            </a:br>
            <a:r>
              <a:rPr lang="en-US" sz="1200" b="0" i="0" kern="1200" dirty="0">
                <a:solidFill>
                  <a:schemeClr val="tx1"/>
                </a:solidFill>
                <a:effectLst/>
                <a:latin typeface="+mn-lt"/>
                <a:ea typeface="+mn-ea"/>
                <a:cs typeface="+mn-cs"/>
              </a:rPr>
              <a:t>At times, designers may want to make choices that could interfere with the usability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of some or all of the visualization. This might be to emphasize one particular message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the cost of others, to make an artistic statement, to make the visualization fit into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limited space, or simply to make the visualization more pleasing or interesting to look</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12</a:t>
            </a:fld>
            <a:endParaRPr lang="en-US" dirty="0"/>
          </a:p>
        </p:txBody>
      </p:sp>
    </p:spTree>
    <p:extLst>
      <p:ext uri="{BB962C8B-B14F-4D97-AF65-F5344CB8AC3E}">
        <p14:creationId xmlns:p14="http://schemas.microsoft.com/office/powerpoint/2010/main" val="57437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this is actually a situation in which an accurate depiction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geography is irrelevant at best and terribly misleading at worst.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13</a:t>
            </a:fld>
            <a:endParaRPr lang="en-US" dirty="0"/>
          </a:p>
        </p:txBody>
      </p:sp>
    </p:spTree>
    <p:extLst>
      <p:ext uri="{BB962C8B-B14F-4D97-AF65-F5344CB8AC3E}">
        <p14:creationId xmlns:p14="http://schemas.microsoft.com/office/powerpoint/2010/main" val="3254631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14</a:t>
            </a:fld>
            <a:endParaRPr lang="en-US" dirty="0"/>
          </a:p>
        </p:txBody>
      </p:sp>
    </p:spTree>
    <p:extLst>
      <p:ext uri="{BB962C8B-B14F-4D97-AF65-F5344CB8AC3E}">
        <p14:creationId xmlns:p14="http://schemas.microsoft.com/office/powerpoint/2010/main" val="3354537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a:t>
            </a:r>
            <a:r>
              <a:rPr lang="en-US" baseline="0" dirty="0"/>
              <a:t> vis actually increase human capabilities. </a:t>
            </a:r>
          </a:p>
          <a:p>
            <a:r>
              <a:rPr lang="en-US" baseline="0" dirty="0"/>
              <a:t>Computer based brings interaction</a:t>
            </a:r>
          </a:p>
          <a:p>
            <a:r>
              <a:rPr lang="en-US" baseline="0" dirty="0"/>
              <a:t>One vis does not fill all demands in all areas</a:t>
            </a:r>
          </a:p>
          <a:p>
            <a:r>
              <a:rPr lang="en-US" baseline="0" dirty="0"/>
              <a:t>Major aspects: Data Collection &amp; Analysis, Visualization Creation &amp; Validation</a:t>
            </a:r>
          </a:p>
        </p:txBody>
      </p:sp>
      <p:sp>
        <p:nvSpPr>
          <p:cNvPr id="4" name="Slide Number Placeholder 3"/>
          <p:cNvSpPr>
            <a:spLocks noGrp="1"/>
          </p:cNvSpPr>
          <p:nvPr>
            <p:ph type="sldNum" sz="quarter" idx="10"/>
          </p:nvPr>
        </p:nvSpPr>
        <p:spPr/>
        <p:txBody>
          <a:bodyPr/>
          <a:lstStyle/>
          <a:p>
            <a:fld id="{ECDB1270-8852-4192-816C-17C399859936}" type="slidenum">
              <a:rPr lang="en-US" smtClean="0"/>
              <a:t>15</a:t>
            </a:fld>
            <a:endParaRPr lang="en-US" dirty="0"/>
          </a:p>
        </p:txBody>
      </p:sp>
    </p:spTree>
    <p:extLst>
      <p:ext uri="{BB962C8B-B14F-4D97-AF65-F5344CB8AC3E}">
        <p14:creationId xmlns:p14="http://schemas.microsoft.com/office/powerpoint/2010/main" val="1058715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 fully automatic solution has been deemed to be acceptable, then there is no need for human judgement, and thus no need for you to</a:t>
            </a:r>
            <a:br>
              <a:rPr lang="en-US" dirty="0"/>
            </a:br>
            <a:r>
              <a:rPr lang="en-US" sz="1200" b="0" i="0" kern="1200" dirty="0">
                <a:solidFill>
                  <a:schemeClr val="tx1"/>
                </a:solidFill>
                <a:effectLst/>
                <a:latin typeface="+mn-lt"/>
                <a:ea typeface="+mn-ea"/>
                <a:cs typeface="+mn-cs"/>
              </a:rPr>
              <a:t>design a Vis tool.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consider the domain of stock market trading. Currently, there are many deployed systems for highfrequency trading that make decisions about buying and selling stocks When certain market conditions hold, When a specific price is reached, for example, With no need at all for a time</a:t>
            </a:r>
            <a:r>
              <a:rPr lang="en-US" sz="1200" b="0" i="0" kern="1200" baseline="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consuming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check from a human in the loop. You would not want to design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Vis tool to help a person make that check faster, because even an augmented human Will not be able to reason about millions of stocks every second.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there are many questions to ask from dozens</a:t>
            </a:r>
            <a:r>
              <a:rPr lang="en-US" sz="1200" b="0" i="0" kern="1200" baseline="0" dirty="0">
                <a:solidFill>
                  <a:schemeClr val="tx1"/>
                </a:solidFill>
                <a:effectLst/>
                <a:latin typeface="+mn-lt"/>
                <a:ea typeface="+mn-ea"/>
                <a:cs typeface="+mn-cs"/>
              </a:rPr>
              <a:t> to hundreds, then you would probably make an analysis process with a human in a loop.</a:t>
            </a:r>
          </a:p>
          <a:p>
            <a:r>
              <a:rPr lang="en-US" sz="1200" b="1" i="0" kern="1200" baseline="0" dirty="0">
                <a:solidFill>
                  <a:schemeClr val="tx1"/>
                </a:solidFill>
                <a:effectLst/>
                <a:latin typeface="+mn-lt"/>
                <a:ea typeface="+mn-ea"/>
                <a:cs typeface="+mn-cs"/>
              </a:rPr>
              <a:t>Utilize the Powerful pattern detection properties that a human visual system has.</a:t>
            </a:r>
          </a:p>
          <a:p>
            <a:r>
              <a:rPr lang="en-US" sz="1200" b="1" i="0" kern="1200" baseline="0" dirty="0">
                <a:solidFill>
                  <a:schemeClr val="tx1"/>
                </a:solidFill>
                <a:effectLst/>
                <a:latin typeface="+mn-lt"/>
                <a:ea typeface="+mn-ea"/>
                <a:cs typeface="+mn-cs"/>
              </a:rPr>
              <a:t>It can also be a first step before you do perform computational models!</a:t>
            </a:r>
            <a:br>
              <a:rPr lang="en-US" dirty="0"/>
            </a:b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DB1270-8852-4192-816C-17C399859936}" type="slidenum">
              <a:rPr lang="en-US" smtClean="0"/>
              <a:t>16</a:t>
            </a:fld>
            <a:endParaRPr lang="en-US" dirty="0"/>
          </a:p>
        </p:txBody>
      </p:sp>
    </p:spTree>
    <p:extLst>
      <p:ext uri="{BB962C8B-B14F-4D97-AF65-F5344CB8AC3E}">
        <p14:creationId xmlns:p14="http://schemas.microsoft.com/office/powerpoint/2010/main" val="158919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 helps</a:t>
            </a:r>
            <a:r>
              <a:rPr lang="en-US" baseline="0" dirty="0"/>
              <a:t> us to ask questions</a:t>
            </a:r>
          </a:p>
          <a:p>
            <a:pPr marL="171450" indent="-171450">
              <a:buFontTx/>
              <a:buChar char="-"/>
            </a:pPr>
            <a:r>
              <a:rPr lang="en-US" baseline="0" dirty="0"/>
              <a:t>When red and blue comes close</a:t>
            </a:r>
          </a:p>
          <a:p>
            <a:pPr marL="171450" indent="-171450">
              <a:buFontTx/>
              <a:buChar char="-"/>
            </a:pPr>
            <a:r>
              <a:rPr lang="en-US" baseline="0" dirty="0"/>
              <a:t>Is the boundary a circle?</a:t>
            </a:r>
          </a:p>
          <a:p>
            <a:pPr marL="171450" indent="-171450">
              <a:buFontTx/>
              <a:buChar char="-"/>
            </a:pPr>
            <a:r>
              <a:rPr lang="en-US" baseline="0" dirty="0"/>
              <a:t>Is the red dot moving on a line!</a:t>
            </a: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17</a:t>
            </a:fld>
            <a:endParaRPr lang="en-US" dirty="0"/>
          </a:p>
        </p:txBody>
      </p:sp>
    </p:spTree>
    <p:extLst>
      <p:ext uri="{BB962C8B-B14F-4D97-AF65-F5344CB8AC3E}">
        <p14:creationId xmlns:p14="http://schemas.microsoft.com/office/powerpoint/2010/main" val="2957564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DB1270-8852-4192-816C-17C399859936}" type="slidenum">
              <a:rPr lang="en-US" smtClean="0"/>
              <a:t>18</a:t>
            </a:fld>
            <a:endParaRPr lang="en-US" dirty="0"/>
          </a:p>
        </p:txBody>
      </p:sp>
    </p:spTree>
    <p:extLst>
      <p:ext uri="{BB962C8B-B14F-4D97-AF65-F5344CB8AC3E}">
        <p14:creationId xmlns:p14="http://schemas.microsoft.com/office/powerpoint/2010/main" val="3745131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Scientific discovery: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This tool</a:t>
            </a:r>
            <a:r>
              <a:rPr lang="en-US" sz="1200" b="0" i="0" kern="1200" baseline="0" dirty="0">
                <a:solidFill>
                  <a:schemeClr val="tx1"/>
                </a:solidFill>
                <a:effectLst/>
                <a:latin typeface="+mn-lt"/>
                <a:ea typeface="+mn-ea"/>
                <a:cs typeface="+mn-cs"/>
              </a:rPr>
              <a:t> is</a:t>
            </a:r>
            <a:r>
              <a:rPr lang="en-US" sz="1200" b="0" i="0" kern="1200" dirty="0">
                <a:solidFill>
                  <a:schemeClr val="tx1"/>
                </a:solidFill>
                <a:effectLst/>
                <a:latin typeface="+mn-lt"/>
                <a:ea typeface="+mn-ea"/>
                <a:cs typeface="+mn-cs"/>
              </a:rPr>
              <a:t> designed to help biologists studying the genetic basis of disease</a:t>
            </a:r>
            <a:br>
              <a:rPr lang="en-US" dirty="0"/>
            </a:br>
            <a:r>
              <a:rPr lang="en-US" sz="1200" b="0" i="0" kern="1200" dirty="0">
                <a:solidFill>
                  <a:schemeClr val="tx1"/>
                </a:solidFill>
                <a:effectLst/>
                <a:latin typeface="+mn-lt"/>
                <a:ea typeface="+mn-ea"/>
                <a:cs typeface="+mn-cs"/>
              </a:rPr>
              <a:t>through analyzing DNA sequence variation. Although these scien-</a:t>
            </a:r>
            <a:br>
              <a:rPr lang="en-US" dirty="0"/>
            </a:br>
            <a:r>
              <a:rPr lang="en-US" sz="1200" b="0" i="0" kern="1200" dirty="0">
                <a:solidFill>
                  <a:schemeClr val="tx1"/>
                </a:solidFill>
                <a:effectLst/>
                <a:latin typeface="+mn-lt"/>
                <a:ea typeface="+mn-ea"/>
                <a:cs typeface="+mn-cs"/>
              </a:rPr>
              <a:t>tists make heavy use of computation as part of their larger work-</a:t>
            </a:r>
            <a:br>
              <a:rPr lang="en-US" dirty="0"/>
            </a:br>
            <a:r>
              <a:rPr lang="en-US" sz="1200" b="0" i="0" kern="1200" dirty="0">
                <a:solidFill>
                  <a:schemeClr val="tx1"/>
                </a:solidFill>
                <a:effectLst/>
                <a:latin typeface="+mn-lt"/>
                <a:ea typeface="+mn-ea"/>
                <a:cs typeface="+mn-cs"/>
              </a:rPr>
              <a:t>flow. there‘s no hope of completely automating the process of can-</a:t>
            </a:r>
            <a:br>
              <a:rPr lang="en-US" dirty="0"/>
            </a:br>
            <a:r>
              <a:rPr lang="en-US" sz="1200" b="0" i="0" kern="1200" dirty="0">
                <a:solidFill>
                  <a:schemeClr val="tx1"/>
                </a:solidFill>
                <a:effectLst/>
                <a:latin typeface="+mn-lt"/>
                <a:ea typeface="+mn-ea"/>
                <a:cs typeface="+mn-cs"/>
              </a:rPr>
              <a:t>cer research any time soon.</a:t>
            </a:r>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DB1270-8852-4192-816C-17C399859936}" type="slidenum">
              <a:rPr lang="en-US" smtClean="0"/>
              <a:t>19</a:t>
            </a:fld>
            <a:endParaRPr lang="en-US" dirty="0"/>
          </a:p>
        </p:txBody>
      </p:sp>
    </p:spTree>
    <p:extLst>
      <p:ext uri="{BB962C8B-B14F-4D97-AF65-F5344CB8AC3E}">
        <p14:creationId xmlns:p14="http://schemas.microsoft.com/office/powerpoint/2010/main" val="1587063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Automation save human efforts!</a:t>
            </a:r>
          </a:p>
          <a:p>
            <a:r>
              <a:rPr lang="en-US" sz="1200" b="0" i="0" kern="1200" dirty="0">
                <a:solidFill>
                  <a:schemeClr val="tx1"/>
                </a:solidFill>
                <a:effectLst/>
                <a:latin typeface="+mn-lt"/>
                <a:ea typeface="+mn-ea"/>
                <a:cs typeface="+mn-cs"/>
              </a:rPr>
              <a:t>Vertical layer</a:t>
            </a:r>
            <a:r>
              <a:rPr lang="en-US" sz="1200" b="0" i="0" kern="1200" baseline="0" dirty="0">
                <a:solidFill>
                  <a:schemeClr val="tx1"/>
                </a:solidFill>
                <a:effectLst/>
                <a:latin typeface="+mn-lt"/>
                <a:ea typeface="+mn-ea"/>
                <a:cs typeface="+mn-cs"/>
              </a:rPr>
              <a:t> indicate the location of the cells where interaction occurs</a:t>
            </a: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can deal with large datasets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DB1270-8852-4192-816C-17C399859936}" type="slidenum">
              <a:rPr lang="en-US" smtClean="0"/>
              <a:t>20</a:t>
            </a:fld>
            <a:endParaRPr lang="en-US" dirty="0"/>
          </a:p>
        </p:txBody>
      </p:sp>
    </p:spTree>
    <p:extLst>
      <p:ext uri="{BB962C8B-B14F-4D97-AF65-F5344CB8AC3E}">
        <p14:creationId xmlns:p14="http://schemas.microsoft.com/office/powerpoint/2010/main" val="222332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mn-lt"/>
                <a:ea typeface="+mn-ea"/>
                <a:cs typeface="+mn-cs"/>
              </a:rPr>
              <a:t>Most often, designs that delight us do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so not because they were designed to be novel, but because they were designed to be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effective; their novelty is a byproduct of effectively revealing some new insight about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world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3</a:t>
            </a:fld>
            <a:endParaRPr lang="en-US" dirty="0"/>
          </a:p>
        </p:txBody>
      </p:sp>
    </p:spTree>
    <p:extLst>
      <p:ext uri="{BB962C8B-B14F-4D97-AF65-F5344CB8AC3E}">
        <p14:creationId xmlns:p14="http://schemas.microsoft.com/office/powerpoint/2010/main" val="1263226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Scatterplot</a:t>
            </a:r>
          </a:p>
          <a:p>
            <a:r>
              <a:rPr lang="en-US" dirty="0"/>
              <a:t>1-</a:t>
            </a:r>
            <a:r>
              <a:rPr lang="en-US" baseline="0" dirty="0"/>
              <a:t> not interesting</a:t>
            </a:r>
          </a:p>
          <a:p>
            <a:r>
              <a:rPr lang="en-US" baseline="0" dirty="0"/>
              <a:t>2 – non linear</a:t>
            </a:r>
          </a:p>
          <a:p>
            <a:r>
              <a:rPr lang="en-US" baseline="0" dirty="0"/>
              <a:t>3 linear, outlier</a:t>
            </a:r>
          </a:p>
          <a:p>
            <a:r>
              <a:rPr lang="en-US" baseline="0" dirty="0"/>
              <a:t>4 varies vertically with one outlier</a:t>
            </a:r>
          </a:p>
          <a:p>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23</a:t>
            </a:fld>
            <a:endParaRPr lang="en-US" dirty="0"/>
          </a:p>
        </p:txBody>
      </p:sp>
    </p:spTree>
    <p:extLst>
      <p:ext uri="{BB962C8B-B14F-4D97-AF65-F5344CB8AC3E}">
        <p14:creationId xmlns:p14="http://schemas.microsoft.com/office/powerpoint/2010/main" val="890581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 good</a:t>
            </a:r>
            <a:r>
              <a:rPr lang="en-US" baseline="0" dirty="0"/>
              <a:t> and bad designer reach to a good or bad solution</a:t>
            </a:r>
          </a:p>
          <a:p>
            <a:r>
              <a:rPr lang="en-US" baseline="0" dirty="0"/>
              <a:t>This course will enlarge your solution space</a:t>
            </a: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24</a:t>
            </a:fld>
            <a:endParaRPr lang="en-US" dirty="0"/>
          </a:p>
        </p:txBody>
      </p:sp>
    </p:spTree>
    <p:extLst>
      <p:ext uri="{BB962C8B-B14F-4D97-AF65-F5344CB8AC3E}">
        <p14:creationId xmlns:p14="http://schemas.microsoft.com/office/powerpoint/2010/main" val="1944223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 good</a:t>
            </a:r>
            <a:r>
              <a:rPr lang="en-US" baseline="0" dirty="0"/>
              <a:t> and bad designer reach to a good or bad solution</a:t>
            </a:r>
          </a:p>
          <a:p>
            <a:r>
              <a:rPr lang="en-US" baseline="0" dirty="0"/>
              <a:t>This course will enlarge your solution space</a:t>
            </a: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25</a:t>
            </a:fld>
            <a:endParaRPr lang="en-US" dirty="0"/>
          </a:p>
        </p:txBody>
      </p:sp>
    </p:spTree>
    <p:extLst>
      <p:ext uri="{BB962C8B-B14F-4D97-AF65-F5344CB8AC3E}">
        <p14:creationId xmlns:p14="http://schemas.microsoft.com/office/powerpoint/2010/main" val="254191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CDB1270-8852-4192-816C-17C399859936}" type="slidenum">
              <a:rPr lang="en-US" smtClean="0"/>
              <a:t>26</a:t>
            </a:fld>
            <a:endParaRPr lang="en-US" dirty="0"/>
          </a:p>
        </p:txBody>
      </p:sp>
    </p:spTree>
    <p:extLst>
      <p:ext uri="{BB962C8B-B14F-4D97-AF65-F5344CB8AC3E}">
        <p14:creationId xmlns:p14="http://schemas.microsoft.com/office/powerpoint/2010/main" val="1204536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CDB1270-8852-4192-816C-17C399859936}" type="slidenum">
              <a:rPr lang="en-US" smtClean="0"/>
              <a:t>27</a:t>
            </a:fld>
            <a:endParaRPr lang="en-US" dirty="0"/>
          </a:p>
        </p:txBody>
      </p:sp>
    </p:spTree>
    <p:extLst>
      <p:ext uri="{BB962C8B-B14F-4D97-AF65-F5344CB8AC3E}">
        <p14:creationId xmlns:p14="http://schemas.microsoft.com/office/powerpoint/2010/main" val="180445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intended message </a:t>
            </a:r>
            <a:r>
              <a:rPr lang="en-US" sz="1200" b="0" i="0" kern="1200" dirty="0">
                <a:solidFill>
                  <a:schemeClr val="tx1"/>
                </a:solidFill>
                <a:effectLst/>
                <a:latin typeface="+mn-lt"/>
                <a:ea typeface="+mn-ea"/>
                <a:cs typeface="+mn-cs"/>
              </a:rPr>
              <a:t>and the </a:t>
            </a:r>
            <a:r>
              <a:rPr lang="en-US" sz="1200" b="0" i="1" kern="1200" dirty="0">
                <a:solidFill>
                  <a:schemeClr val="tx1"/>
                </a:solidFill>
                <a:effectLst/>
                <a:latin typeface="+mn-lt"/>
                <a:ea typeface="+mn-ea"/>
                <a:cs typeface="+mn-cs"/>
              </a:rPr>
              <a:t>context of use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4</a:t>
            </a:fld>
            <a:endParaRPr lang="en-US" dirty="0"/>
          </a:p>
        </p:txBody>
      </p:sp>
    </p:spTree>
    <p:extLst>
      <p:ext uri="{BB962C8B-B14F-4D97-AF65-F5344CB8AC3E}">
        <p14:creationId xmlns:p14="http://schemas.microsoft.com/office/powerpoint/2010/main" val="3086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presenting more information </a:t>
            </a:r>
            <a:r>
              <a:rPr lang="en-US" sz="1200" b="0" i="1" kern="1200" dirty="0">
                <a:solidFill>
                  <a:schemeClr val="tx1"/>
                </a:solidFill>
                <a:effectLst/>
                <a:latin typeface="+mn-lt"/>
                <a:ea typeface="+mn-ea"/>
                <a:cs typeface="+mn-cs"/>
              </a:rPr>
              <a:t>necessarily </a:t>
            </a:r>
            <a:r>
              <a:rPr lang="en-US" sz="1200" b="0" i="0" kern="1200" dirty="0">
                <a:solidFill>
                  <a:schemeClr val="tx1"/>
                </a:solidFill>
                <a:effectLst/>
                <a:latin typeface="+mn-lt"/>
                <a:ea typeface="+mn-ea"/>
                <a:cs typeface="+mn-cs"/>
              </a:rPr>
              <a:t>means that it will take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reader longer to find any desired </a:t>
            </a:r>
            <a:r>
              <a:rPr lang="en-US" sz="1200" b="0" i="1" kern="1200" dirty="0">
                <a:solidFill>
                  <a:schemeClr val="tx1"/>
                </a:solidFill>
                <a:effectLst/>
                <a:latin typeface="+mn-lt"/>
                <a:ea typeface="+mn-ea"/>
                <a:cs typeface="+mn-cs"/>
              </a:rPr>
              <a:t>subset </a:t>
            </a:r>
            <a:r>
              <a:rPr lang="en-US" sz="1200" b="0" i="0" kern="1200" dirty="0">
                <a:solidFill>
                  <a:schemeClr val="tx1"/>
                </a:solidFill>
                <a:effectLst/>
                <a:latin typeface="+mn-lt"/>
                <a:ea typeface="+mn-ea"/>
                <a:cs typeface="+mn-cs"/>
              </a:rPr>
              <a:t>of that information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5</a:t>
            </a:fld>
            <a:endParaRPr lang="en-US" dirty="0"/>
          </a:p>
        </p:txBody>
      </p:sp>
    </p:spTree>
    <p:extLst>
      <p:ext uri="{BB962C8B-B14F-4D97-AF65-F5344CB8AC3E}">
        <p14:creationId xmlns:p14="http://schemas.microsoft.com/office/powerpoint/2010/main" val="234422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presenting more information </a:t>
            </a:r>
            <a:r>
              <a:rPr lang="en-US" sz="1200" b="0" i="1" kern="1200" dirty="0">
                <a:solidFill>
                  <a:schemeClr val="tx1"/>
                </a:solidFill>
                <a:effectLst/>
                <a:latin typeface="+mn-lt"/>
                <a:ea typeface="+mn-ea"/>
                <a:cs typeface="+mn-cs"/>
              </a:rPr>
              <a:t>necessarily </a:t>
            </a:r>
            <a:r>
              <a:rPr lang="en-US" sz="1200" b="0" i="0" kern="1200" dirty="0">
                <a:solidFill>
                  <a:schemeClr val="tx1"/>
                </a:solidFill>
                <a:effectLst/>
                <a:latin typeface="+mn-lt"/>
                <a:ea typeface="+mn-ea"/>
                <a:cs typeface="+mn-cs"/>
              </a:rPr>
              <a:t>means that it will take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reader longer to find any desired </a:t>
            </a:r>
            <a:r>
              <a:rPr lang="en-US" sz="1200" b="0" i="1" kern="1200" dirty="0">
                <a:solidFill>
                  <a:schemeClr val="tx1"/>
                </a:solidFill>
                <a:effectLst/>
                <a:latin typeface="+mn-lt"/>
                <a:ea typeface="+mn-ea"/>
                <a:cs typeface="+mn-cs"/>
              </a:rPr>
              <a:t>subset </a:t>
            </a:r>
            <a:r>
              <a:rPr lang="en-US" sz="1200" b="0" i="0" kern="1200" dirty="0">
                <a:solidFill>
                  <a:schemeClr val="tx1"/>
                </a:solidFill>
                <a:effectLst/>
                <a:latin typeface="+mn-lt"/>
                <a:ea typeface="+mn-ea"/>
                <a:cs typeface="+mn-cs"/>
              </a:rPr>
              <a:t>of that information</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6</a:t>
            </a:fld>
            <a:endParaRPr lang="en-US" dirty="0"/>
          </a:p>
        </p:txBody>
      </p:sp>
    </p:spTree>
    <p:extLst>
      <p:ext uri="{BB962C8B-B14F-4D97-AF65-F5344CB8AC3E}">
        <p14:creationId xmlns:p14="http://schemas.microsoft.com/office/powerpoint/2010/main" val="71862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Novel</a:t>
            </a:r>
          </a:p>
          <a:p>
            <a:r>
              <a:rPr lang="en-US" sz="1200" b="0" i="0" kern="1200" dirty="0">
                <a:solidFill>
                  <a:schemeClr val="tx1"/>
                </a:solidFill>
                <a:effectLst/>
                <a:latin typeface="+mn-lt"/>
                <a:ea typeface="+mn-ea"/>
                <a:cs typeface="+mn-cs"/>
              </a:rPr>
              <a:t>informative</a:t>
            </a:r>
            <a:r>
              <a:rPr lang="en-US" dirty="0"/>
              <a:t> </a:t>
            </a:r>
            <a:br>
              <a:rPr lang="en-US" dirty="0"/>
            </a:br>
            <a:r>
              <a:rPr lang="en-US" sz="1200" b="0" i="0" kern="1200" dirty="0">
                <a:solidFill>
                  <a:schemeClr val="tx1"/>
                </a:solidFill>
                <a:effectLst/>
                <a:latin typeface="+mn-lt"/>
                <a:ea typeface="+mn-ea"/>
                <a:cs typeface="+mn-cs"/>
              </a:rPr>
              <a:t>efficient</a:t>
            </a:r>
            <a:r>
              <a:rPr lang="en-US" dirty="0"/>
              <a:t> </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absolute minimum of graphical treatment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7</a:t>
            </a:fld>
            <a:endParaRPr lang="en-US" dirty="0"/>
          </a:p>
        </p:txBody>
      </p:sp>
    </p:spTree>
    <p:extLst>
      <p:ext uri="{BB962C8B-B14F-4D97-AF65-F5344CB8AC3E}">
        <p14:creationId xmlns:p14="http://schemas.microsoft.com/office/powerpoint/2010/main" val="288626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Beck’s background was in drafting electrical circuits: he was used to drawing circuit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layout lines at 45° and 90° angles, and he brought those conventions to the Tube map.</a:t>
            </a:r>
            <a:r>
              <a:rPr lang="en-US" dirty="0"/>
              <a:t> </a:t>
            </a:r>
            <a:br>
              <a:rPr lang="en-US" dirty="0"/>
            </a:br>
            <a:endParaRPr lang="en-US" dirty="0"/>
          </a:p>
          <a:p>
            <a:r>
              <a:rPr lang="en-US" sz="1200" b="0" i="0" kern="1200" dirty="0">
                <a:solidFill>
                  <a:schemeClr val="tx1"/>
                </a:solidFill>
                <a:effectLst/>
                <a:latin typeface="+mn-lt"/>
                <a:ea typeface="+mn-ea"/>
                <a:cs typeface="+mn-cs"/>
              </a:rPr>
              <a:t>. Other maps that accurately show the geography can help you</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figure out what to do on the surface, but while you’re underground the only surface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features that are accessible are the subway stations.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8</a:t>
            </a:fld>
            <a:endParaRPr lang="en-US" dirty="0"/>
          </a:p>
        </p:txBody>
      </p:sp>
    </p:spTree>
    <p:extLst>
      <p:ext uri="{BB962C8B-B14F-4D97-AF65-F5344CB8AC3E}">
        <p14:creationId xmlns:p14="http://schemas.microsoft.com/office/powerpoint/2010/main" val="342075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dirty="0"/>
              <a:t>for bar graphs for discrete data, pie graphs for</a:t>
            </a:r>
            <a:br>
              <a:rPr lang="en-US" sz="1200" dirty="0"/>
            </a:br>
            <a:r>
              <a:rPr lang="en-US" sz="1200" dirty="0"/>
              <a:t>when you are more interested in a pretty picture than conveying knowledge. </a:t>
            </a:r>
            <a:br>
              <a:rPr lang="en-US" sz="1200" dirty="0"/>
            </a:br>
            <a:endParaRPr lang="en-US" sz="1200" dirty="0">
              <a:solidFill>
                <a:schemeClr val="tx1">
                  <a:lumMod val="85000"/>
                </a:schemeClr>
              </a:solidFill>
            </a:endParaRPr>
          </a:p>
          <a:p>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9</a:t>
            </a:fld>
            <a:endParaRPr lang="en-US" dirty="0"/>
          </a:p>
        </p:txBody>
      </p:sp>
    </p:spTree>
    <p:extLst>
      <p:ext uri="{BB962C8B-B14F-4D97-AF65-F5344CB8AC3E}">
        <p14:creationId xmlns:p14="http://schemas.microsoft.com/office/powerpoint/2010/main" val="65159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dirty="0"/>
              <a:t>for bar graphs for discrete data, pie graphs for</a:t>
            </a:r>
            <a:br>
              <a:rPr lang="en-US" sz="1200" dirty="0"/>
            </a:br>
            <a:r>
              <a:rPr lang="en-US" sz="1200" dirty="0"/>
              <a:t>when you are more interested in a pretty picture than conveying knowledge. </a:t>
            </a:r>
            <a:br>
              <a:rPr lang="en-US" sz="1200" dirty="0"/>
            </a:br>
            <a:endParaRPr lang="en-US" sz="1200" dirty="0">
              <a:solidFill>
                <a:schemeClr val="tx1">
                  <a:lumMod val="85000"/>
                </a:schemeClr>
              </a:solidFill>
            </a:endParaRPr>
          </a:p>
          <a:p>
            <a:endParaRPr lang="en-US" dirty="0"/>
          </a:p>
        </p:txBody>
      </p:sp>
      <p:sp>
        <p:nvSpPr>
          <p:cNvPr id="4" name="Slide Number Placeholder 3"/>
          <p:cNvSpPr>
            <a:spLocks noGrp="1"/>
          </p:cNvSpPr>
          <p:nvPr>
            <p:ph type="sldNum" sz="quarter" idx="10"/>
          </p:nvPr>
        </p:nvSpPr>
        <p:spPr/>
        <p:txBody>
          <a:bodyPr/>
          <a:lstStyle/>
          <a:p>
            <a:fld id="{ECDB1270-8852-4192-816C-17C399859936}" type="slidenum">
              <a:rPr lang="en-US" smtClean="0"/>
              <a:t>10</a:t>
            </a:fld>
            <a:endParaRPr lang="en-US" dirty="0"/>
          </a:p>
        </p:txBody>
      </p:sp>
    </p:spTree>
    <p:extLst>
      <p:ext uri="{BB962C8B-B14F-4D97-AF65-F5344CB8AC3E}">
        <p14:creationId xmlns:p14="http://schemas.microsoft.com/office/powerpoint/2010/main" val="1203951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9BB1D5-CD91-445B-B346-4F0C258CDE42}"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3158917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15C9CE-1828-4303-B9EF-5762BAEB73DB}"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43274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831CE4-E700-4848-8875-D00280BEB068}"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1626707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9684AB-4055-4874-971E-333180981F3C}"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58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3D6536-AD29-4D75-A822-B2325C420AD4}"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2394574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F68A240-D835-4B2F-9AD2-53040B251208}"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2205534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900F6C-E4E3-45F0-A420-640DD1F857BE}" type="datetime1">
              <a:rPr lang="en-US" smtClean="0"/>
              <a:t>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4124135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D7CDC9-E27B-4587-9597-34E6DF1E9C42}"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3269438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CED90B-BA72-4827-ACF9-CC53C9641073}"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185817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F7140C-0BB8-4ED3-B437-2AD9B4A6B093}"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1522651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914F07-8496-43B3-9938-CD7D2F114102}" type="datetime1">
              <a:rPr lang="en-US" smtClean="0"/>
              <a:t>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1139614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7BFE6-7635-41C0-AEF6-8F73BA654E74}"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220911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05BDD6-62B6-40A1-BEF7-72D2D7FCD495}" type="datetime1">
              <a:rPr lang="en-US" smtClean="0"/>
              <a:t>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434126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695255" y="6492874"/>
            <a:ext cx="2743200" cy="365125"/>
          </a:xfrm>
        </p:spPr>
        <p:txBody>
          <a:bodyPr/>
          <a:lstStyle/>
          <a:p>
            <a:fld id="{A18A50ED-508C-4A5B-B334-6CB0A730FB24}" type="datetime1">
              <a:rPr lang="en-US" smtClean="0"/>
              <a:t>1/5/2023</a:t>
            </a:fld>
            <a:endParaRPr lang="en-US" dirty="0"/>
          </a:p>
        </p:txBody>
      </p:sp>
      <p:sp>
        <p:nvSpPr>
          <p:cNvPr id="4" name="Footer Placeholder 3"/>
          <p:cNvSpPr>
            <a:spLocks noGrp="1"/>
          </p:cNvSpPr>
          <p:nvPr>
            <p:ph type="ftr" sz="quarter" idx="11"/>
          </p:nvPr>
        </p:nvSpPr>
        <p:spPr>
          <a:xfrm>
            <a:off x="9172135" y="20027"/>
            <a:ext cx="3019865" cy="365125"/>
          </a:xfrm>
        </p:spPr>
        <p:txBody>
          <a:bodyPr/>
          <a:lstStyle/>
          <a:p>
            <a:endParaRPr lang="en-US" dirty="0"/>
          </a:p>
        </p:txBody>
      </p:sp>
      <p:sp>
        <p:nvSpPr>
          <p:cNvPr id="5" name="Slide Number Placeholder 4"/>
          <p:cNvSpPr>
            <a:spLocks noGrp="1"/>
          </p:cNvSpPr>
          <p:nvPr>
            <p:ph type="sldNum" sz="quarter" idx="12"/>
          </p:nvPr>
        </p:nvSpPr>
        <p:spPr>
          <a:xfrm>
            <a:off x="11267557" y="6346115"/>
            <a:ext cx="753545" cy="365125"/>
          </a:xfrm>
        </p:spPr>
        <p:txBody>
          <a:bodyPr/>
          <a:lstStyle>
            <a:lvl1pPr>
              <a:defRPr sz="2400"/>
            </a:lvl1pPr>
          </a:lstStyle>
          <a:p>
            <a:fld id="{E57C8FA5-A07F-45ED-A38D-DF06DAA43299}" type="slidenum">
              <a:rPr lang="en-US" smtClean="0"/>
              <a:pPr/>
              <a:t>‹#›</a:t>
            </a:fld>
            <a:endParaRPr lang="en-US" dirty="0"/>
          </a:p>
        </p:txBody>
      </p:sp>
    </p:spTree>
    <p:extLst>
      <p:ext uri="{BB962C8B-B14F-4D97-AF65-F5344CB8AC3E}">
        <p14:creationId xmlns:p14="http://schemas.microsoft.com/office/powerpoint/2010/main" val="1691720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87E4C-74F5-4C21-A4AB-5E9835F36CAB}" type="datetime1">
              <a:rPr lang="en-US" smtClean="0"/>
              <a:t>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3519751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A7DD7C-4B97-49F4-8DB3-920238847673}"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379464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EDD898-8670-4115-9A65-0B9D59DABE03}" type="datetime1">
              <a:rPr lang="en-US" smtClean="0"/>
              <a:t>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t>‹#›</a:t>
            </a:fld>
            <a:endParaRPr lang="en-US" dirty="0"/>
          </a:p>
        </p:txBody>
      </p:sp>
    </p:spTree>
    <p:extLst>
      <p:ext uri="{BB962C8B-B14F-4D97-AF65-F5344CB8AC3E}">
        <p14:creationId xmlns:p14="http://schemas.microsoft.com/office/powerpoint/2010/main" val="73043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DD14A55-61F4-47B0-BB4D-ECF84660898C}" type="datetime1">
              <a:rPr lang="en-US" smtClean="0"/>
              <a:t>1/5/2023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57C8FA5-A07F-45ED-A38D-DF06DAA43299}" type="slidenum">
              <a:rPr lang="en-US" smtClean="0"/>
              <a:t>‹#›</a:t>
            </a:fld>
            <a:endParaRPr lang="en-US" dirty="0"/>
          </a:p>
        </p:txBody>
      </p:sp>
    </p:spTree>
    <p:extLst>
      <p:ext uri="{BB962C8B-B14F-4D97-AF65-F5344CB8AC3E}">
        <p14:creationId xmlns:p14="http://schemas.microsoft.com/office/powerpoint/2010/main" val="554500715"/>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hd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6.gif"/><Relationship Id="rId4" Type="http://schemas.openxmlformats.org/officeDocument/2006/relationships/image" Target="../media/image15.gif"/></Relationships>
</file>

<file path=ppt/slides/_rels/slide18.xml.rels><?xml version="1.0" encoding="UTF-8" standalone="yes"?>
<Relationships xmlns="http://schemas.openxmlformats.org/package/2006/relationships"><Relationship Id="rId3" Type="http://schemas.openxmlformats.org/officeDocument/2006/relationships/hyperlink" Target="https://www.nytimes.com/interactive/2016/08/15/sports/olympics/usain-bolt-mens-100-meters-final.html"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ww.nytimes.com/interactive/2016/12/09/science/mapping-three-decades-of-global-water-chang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429299"/>
            <a:ext cx="9440034" cy="1828801"/>
          </a:xfrm>
        </p:spPr>
        <p:txBody>
          <a:bodyPr>
            <a:normAutofit/>
          </a:bodyPr>
          <a:lstStyle/>
          <a:p>
            <a:r>
              <a:rPr lang="en-US" sz="4800" dirty="0">
                <a:latin typeface="Arial Unicode MS" panose="020B0604020202020204" pitchFamily="34" charset="-128"/>
                <a:ea typeface="Arial Unicode MS" panose="020B0604020202020204" pitchFamily="34" charset="-128"/>
                <a:cs typeface="Arial Unicode MS" panose="020B0604020202020204" pitchFamily="34" charset="-128"/>
              </a:rPr>
              <a:t>Introduction to Information Visualization</a:t>
            </a:r>
          </a:p>
        </p:txBody>
      </p:sp>
      <p:sp>
        <p:nvSpPr>
          <p:cNvPr id="3" name="Subtitle 2"/>
          <p:cNvSpPr>
            <a:spLocks noGrp="1"/>
          </p:cNvSpPr>
          <p:nvPr>
            <p:ph type="subTitle" idx="1"/>
          </p:nvPr>
        </p:nvSpPr>
        <p:spPr>
          <a:xfrm>
            <a:off x="1370693" y="4485346"/>
            <a:ext cx="9448800" cy="685800"/>
          </a:xfrm>
        </p:spPr>
        <p:txBody>
          <a:bodyPr>
            <a:noAutofit/>
          </a:bodyPr>
          <a:lstStyle/>
          <a:p>
            <a:r>
              <a:rPr lang="en-US" sz="2400" dirty="0"/>
              <a:t>Debajyoti Mondal</a:t>
            </a:r>
          </a:p>
          <a:p>
            <a:r>
              <a:rPr lang="en-US" sz="2400" dirty="0"/>
              <a:t>University of Saskatchewan</a:t>
            </a:r>
          </a:p>
        </p:txBody>
      </p:sp>
    </p:spTree>
    <p:extLst>
      <p:ext uri="{BB962C8B-B14F-4D97-AF65-F5344CB8AC3E}">
        <p14:creationId xmlns:p14="http://schemas.microsoft.com/office/powerpoint/2010/main" val="1385571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Standard formats and conventions</a:t>
            </a:r>
            <a:r>
              <a:rPr lang="en-US" dirty="0"/>
              <a:t> </a:t>
            </a:r>
          </a:p>
        </p:txBody>
      </p:sp>
      <p:graphicFrame>
        <p:nvGraphicFramePr>
          <p:cNvPr id="9" name="Chart 8"/>
          <p:cNvGraphicFramePr/>
          <p:nvPr>
            <p:extLst>
              <p:ext uri="{D42A27DB-BD31-4B8C-83A1-F6EECF244321}">
                <p14:modId xmlns:p14="http://schemas.microsoft.com/office/powerpoint/2010/main" val="2141078624"/>
              </p:ext>
            </p:extLst>
          </p:nvPr>
        </p:nvGraphicFramePr>
        <p:xfrm>
          <a:off x="3244112" y="1681480"/>
          <a:ext cx="5389526" cy="3076156"/>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Placeholder 5"/>
          <p:cNvSpPr>
            <a:spLocks noGrp="1"/>
          </p:cNvSpPr>
          <p:nvPr>
            <p:ph type="sldNum" sz="quarter" idx="12"/>
          </p:nvPr>
        </p:nvSpPr>
        <p:spPr/>
        <p:txBody>
          <a:bodyPr/>
          <a:lstStyle/>
          <a:p>
            <a:fld id="{E57C8FA5-A07F-45ED-A38D-DF06DAA43299}" type="slidenum">
              <a:rPr lang="en-US" smtClean="0"/>
              <a:pPr/>
              <a:t>10</a:t>
            </a:fld>
            <a:endParaRPr lang="en-US" dirty="0"/>
          </a:p>
        </p:txBody>
      </p:sp>
      <p:sp>
        <p:nvSpPr>
          <p:cNvPr id="4" name="TextBox 3">
            <a:extLst>
              <a:ext uri="{FF2B5EF4-FFF2-40B4-BE49-F238E27FC236}">
                <a16:creationId xmlns:a16="http://schemas.microsoft.com/office/drawing/2014/main" id="{BFF05A85-FE69-C6B2-20E3-827FC076497A}"/>
              </a:ext>
            </a:extLst>
          </p:cNvPr>
          <p:cNvSpPr txBox="1"/>
          <p:nvPr/>
        </p:nvSpPr>
        <p:spPr>
          <a:xfrm>
            <a:off x="3776408" y="5176520"/>
            <a:ext cx="4628536" cy="369332"/>
          </a:xfrm>
          <a:prstGeom prst="rect">
            <a:avLst/>
          </a:prstGeom>
          <a:noFill/>
        </p:spPr>
        <p:txBody>
          <a:bodyPr wrap="square">
            <a:spAutoFit/>
          </a:bodyPr>
          <a:lstStyle/>
          <a:p>
            <a:pPr algn="ctr"/>
            <a:r>
              <a:rPr lang="en-US" dirty="0"/>
              <a:t>Pretty picture but waste of space</a:t>
            </a:r>
            <a:endParaRPr lang="en-US" sz="1800" dirty="0"/>
          </a:p>
        </p:txBody>
      </p:sp>
    </p:spTree>
    <p:extLst>
      <p:ext uri="{BB962C8B-B14F-4D97-AF65-F5344CB8AC3E}">
        <p14:creationId xmlns:p14="http://schemas.microsoft.com/office/powerpoint/2010/main" val="166609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Common Questions</a:t>
            </a:r>
            <a:endParaRPr lang="en-US" dirty="0"/>
          </a:p>
        </p:txBody>
      </p:sp>
      <p:sp>
        <p:nvSpPr>
          <p:cNvPr id="14" name="TextBox 13"/>
          <p:cNvSpPr txBox="1"/>
          <p:nvPr/>
        </p:nvSpPr>
        <p:spPr>
          <a:xfrm>
            <a:off x="913795" y="1616149"/>
            <a:ext cx="10526837" cy="4524315"/>
          </a:xfrm>
          <a:prstGeom prst="rect">
            <a:avLst/>
          </a:prstGeom>
          <a:noFill/>
          <a:ln>
            <a:solidFill>
              <a:schemeClr val="bg1"/>
            </a:solidFill>
          </a:ln>
        </p:spPr>
        <p:txBody>
          <a:bodyPr wrap="square" rtlCol="0">
            <a:spAutoFit/>
          </a:bodyPr>
          <a:lstStyle/>
          <a:p>
            <a:r>
              <a:rPr lang="en-US" sz="3200" dirty="0"/>
              <a:t>What question you’re trying to answer, or what story you’re trying to tell? </a:t>
            </a:r>
          </a:p>
          <a:p>
            <a:endParaRPr lang="en-US" sz="3200" dirty="0"/>
          </a:p>
          <a:p>
            <a:r>
              <a:rPr lang="en-US" sz="3200" dirty="0"/>
              <a:t>How is the visualization going to be used?</a:t>
            </a:r>
          </a:p>
          <a:p>
            <a:endParaRPr lang="en-US" sz="3200" dirty="0"/>
          </a:p>
          <a:p>
            <a:r>
              <a:rPr lang="en-US" sz="3200" dirty="0"/>
              <a:t>Is it to reveal what is already known?</a:t>
            </a:r>
          </a:p>
          <a:p>
            <a:endParaRPr lang="en-US" sz="3200" dirty="0"/>
          </a:p>
          <a:p>
            <a:r>
              <a:rPr lang="en-US" sz="3200" dirty="0"/>
              <a:t>Is it to facilitate discovery?</a:t>
            </a:r>
            <a:br>
              <a:rPr lang="en-US" sz="3200" dirty="0"/>
            </a:br>
            <a:endParaRPr lang="en-US" sz="3200" dirty="0">
              <a:solidFill>
                <a:schemeClr val="tx1">
                  <a:lumMod val="85000"/>
                </a:schemeClr>
              </a:solidFill>
            </a:endParaRPr>
          </a:p>
        </p:txBody>
      </p:sp>
      <p:sp>
        <p:nvSpPr>
          <p:cNvPr id="6" name="Slide Number Placeholder 5"/>
          <p:cNvSpPr>
            <a:spLocks noGrp="1"/>
          </p:cNvSpPr>
          <p:nvPr>
            <p:ph type="sldNum" sz="quarter" idx="12"/>
          </p:nvPr>
        </p:nvSpPr>
        <p:spPr/>
        <p:txBody>
          <a:bodyPr/>
          <a:lstStyle/>
          <a:p>
            <a:fld id="{E57C8FA5-A07F-45ED-A38D-DF06DAA43299}" type="slidenum">
              <a:rPr lang="en-US" smtClean="0"/>
              <a:pPr/>
              <a:t>11</a:t>
            </a:fld>
            <a:endParaRPr lang="en-US" dirty="0"/>
          </a:p>
        </p:txBody>
      </p:sp>
    </p:spTree>
    <p:extLst>
      <p:ext uri="{BB962C8B-B14F-4D97-AF65-F5344CB8AC3E}">
        <p14:creationId xmlns:p14="http://schemas.microsoft.com/office/powerpoint/2010/main" val="162076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A bit of Advice</a:t>
            </a:r>
            <a:endParaRPr lang="en-US" dirty="0"/>
          </a:p>
        </p:txBody>
      </p:sp>
      <p:sp>
        <p:nvSpPr>
          <p:cNvPr id="14" name="TextBox 13"/>
          <p:cNvSpPr txBox="1"/>
          <p:nvPr/>
        </p:nvSpPr>
        <p:spPr>
          <a:xfrm>
            <a:off x="913795" y="1616149"/>
            <a:ext cx="10526837" cy="4585871"/>
          </a:xfrm>
          <a:prstGeom prst="rect">
            <a:avLst/>
          </a:prstGeom>
          <a:noFill/>
          <a:ln>
            <a:solidFill>
              <a:schemeClr val="bg1"/>
            </a:solidFill>
          </a:ln>
        </p:spPr>
        <p:txBody>
          <a:bodyPr wrap="square" rtlCol="0">
            <a:spAutoFit/>
          </a:bodyPr>
          <a:lstStyle/>
          <a:p>
            <a:r>
              <a:rPr lang="en-US" sz="3200" dirty="0"/>
              <a:t>Make it efficient!</a:t>
            </a:r>
          </a:p>
          <a:p>
            <a:endParaRPr lang="en-US" sz="3200" dirty="0">
              <a:solidFill>
                <a:schemeClr val="tx1">
                  <a:lumMod val="85000"/>
                </a:schemeClr>
              </a:solidFill>
            </a:endParaRPr>
          </a:p>
          <a:p>
            <a:r>
              <a:rPr lang="en-US" sz="3200" dirty="0"/>
              <a:t>Visually emphasize what matters (</a:t>
            </a:r>
            <a:r>
              <a:rPr lang="en-US" sz="3600" dirty="0">
                <a:solidFill>
                  <a:schemeClr val="accent1">
                    <a:lumMod val="60000"/>
                    <a:lumOff val="40000"/>
                  </a:schemeClr>
                </a:solidFill>
              </a:rPr>
              <a:t>not for sensitive data</a:t>
            </a:r>
            <a:r>
              <a:rPr lang="en-US" sz="3200" dirty="0"/>
              <a:t>)</a:t>
            </a:r>
            <a:br>
              <a:rPr lang="en-US" sz="3200" dirty="0"/>
            </a:br>
            <a:br>
              <a:rPr lang="en-US" sz="3200" dirty="0"/>
            </a:br>
            <a:r>
              <a:rPr lang="en-US" sz="3200" dirty="0"/>
              <a:t>Use axes to convey meaning and give free information</a:t>
            </a:r>
          </a:p>
          <a:p>
            <a:endParaRPr lang="en-US" sz="3200" dirty="0"/>
          </a:p>
          <a:p>
            <a:r>
              <a:rPr lang="en-US" sz="3200" dirty="0"/>
              <a:t>Use conventions thoughtfully</a:t>
            </a:r>
          </a:p>
          <a:p>
            <a:endParaRPr lang="en-US" sz="3200" dirty="0"/>
          </a:p>
          <a:p>
            <a:r>
              <a:rPr lang="en-US" sz="3200" dirty="0"/>
              <a:t>Leverage the Aesthetics</a:t>
            </a:r>
            <a:endParaRPr lang="en-US" sz="3200" dirty="0">
              <a:solidFill>
                <a:schemeClr val="tx1">
                  <a:lumMod val="85000"/>
                </a:schemeClr>
              </a:solidFill>
            </a:endParaRPr>
          </a:p>
        </p:txBody>
      </p:sp>
      <p:sp>
        <p:nvSpPr>
          <p:cNvPr id="6" name="Slide Number Placeholder 5"/>
          <p:cNvSpPr>
            <a:spLocks noGrp="1"/>
          </p:cNvSpPr>
          <p:nvPr>
            <p:ph type="sldNum" sz="quarter" idx="12"/>
          </p:nvPr>
        </p:nvSpPr>
        <p:spPr/>
        <p:txBody>
          <a:bodyPr/>
          <a:lstStyle/>
          <a:p>
            <a:fld id="{E57C8FA5-A07F-45ED-A38D-DF06DAA43299}" type="slidenum">
              <a:rPr lang="en-US" smtClean="0"/>
              <a:pPr/>
              <a:t>12</a:t>
            </a:fld>
            <a:endParaRPr lang="en-US" dirty="0"/>
          </a:p>
        </p:txBody>
      </p:sp>
    </p:spTree>
    <p:extLst>
      <p:ext uri="{BB962C8B-B14F-4D97-AF65-F5344CB8AC3E}">
        <p14:creationId xmlns:p14="http://schemas.microsoft.com/office/powerpoint/2010/main" val="138176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Trade-offs</a:t>
            </a:r>
            <a:endParaRPr lang="en-US" dirty="0"/>
          </a:p>
        </p:txBody>
      </p:sp>
      <p:pic>
        <p:nvPicPr>
          <p:cNvPr id="6" name="Picture 5"/>
          <p:cNvPicPr>
            <a:picLocks noChangeAspect="1"/>
          </p:cNvPicPr>
          <p:nvPr/>
        </p:nvPicPr>
        <p:blipFill>
          <a:blip r:embed="rId3"/>
          <a:stretch>
            <a:fillRect/>
          </a:stretch>
        </p:blipFill>
        <p:spPr>
          <a:xfrm>
            <a:off x="297269" y="2778208"/>
            <a:ext cx="5891153" cy="3629902"/>
          </a:xfrm>
          <a:prstGeom prst="rect">
            <a:avLst/>
          </a:prstGeom>
        </p:spPr>
      </p:pic>
      <p:pic>
        <p:nvPicPr>
          <p:cNvPr id="7" name="Picture 6"/>
          <p:cNvPicPr>
            <a:picLocks noChangeAspect="1"/>
          </p:cNvPicPr>
          <p:nvPr/>
        </p:nvPicPr>
        <p:blipFill>
          <a:blip r:embed="rId4"/>
          <a:stretch>
            <a:fillRect/>
          </a:stretch>
        </p:blipFill>
        <p:spPr>
          <a:xfrm>
            <a:off x="297269" y="1216217"/>
            <a:ext cx="1956834" cy="1105036"/>
          </a:xfrm>
          <a:prstGeom prst="rect">
            <a:avLst/>
          </a:prstGeom>
        </p:spPr>
      </p:pic>
      <p:sp>
        <p:nvSpPr>
          <p:cNvPr id="8" name="Rectangle 7"/>
          <p:cNvSpPr/>
          <p:nvPr/>
        </p:nvSpPr>
        <p:spPr>
          <a:xfrm>
            <a:off x="194845" y="2383418"/>
            <a:ext cx="6096000" cy="646331"/>
          </a:xfrm>
          <a:prstGeom prst="rect">
            <a:avLst/>
          </a:prstGeom>
        </p:spPr>
        <p:txBody>
          <a:bodyPr>
            <a:spAutoFit/>
          </a:bodyPr>
          <a:lstStyle/>
          <a:p>
            <a:r>
              <a:rPr lang="en-US" dirty="0">
                <a:latin typeface="MeridienLTStd-Roman"/>
              </a:rPr>
              <a:t>2008 presidential election results</a:t>
            </a:r>
            <a:r>
              <a:rPr lang="en-US" dirty="0"/>
              <a:t> </a:t>
            </a:r>
            <a:br>
              <a:rPr lang="en-US" dirty="0"/>
            </a:br>
            <a:endParaRPr lang="en-US" dirty="0"/>
          </a:p>
        </p:txBody>
      </p:sp>
      <p:sp>
        <p:nvSpPr>
          <p:cNvPr id="9" name="Slide Number Placeholder 8"/>
          <p:cNvSpPr>
            <a:spLocks noGrp="1"/>
          </p:cNvSpPr>
          <p:nvPr>
            <p:ph type="sldNum" sz="quarter" idx="12"/>
          </p:nvPr>
        </p:nvSpPr>
        <p:spPr/>
        <p:txBody>
          <a:bodyPr/>
          <a:lstStyle/>
          <a:p>
            <a:fld id="{E57C8FA5-A07F-45ED-A38D-DF06DAA43299}" type="slidenum">
              <a:rPr lang="en-US" smtClean="0"/>
              <a:pPr/>
              <a:t>13</a:t>
            </a:fld>
            <a:endParaRPr lang="en-US" dirty="0"/>
          </a:p>
        </p:txBody>
      </p:sp>
    </p:spTree>
    <p:extLst>
      <p:ext uri="{BB962C8B-B14F-4D97-AF65-F5344CB8AC3E}">
        <p14:creationId xmlns:p14="http://schemas.microsoft.com/office/powerpoint/2010/main" val="73413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Trade-offs</a:t>
            </a:r>
            <a:endParaRPr lang="en-US" dirty="0"/>
          </a:p>
        </p:txBody>
      </p:sp>
      <p:pic>
        <p:nvPicPr>
          <p:cNvPr id="4" name="Picture 3"/>
          <p:cNvPicPr>
            <a:picLocks noChangeAspect="1"/>
          </p:cNvPicPr>
          <p:nvPr/>
        </p:nvPicPr>
        <p:blipFill>
          <a:blip r:embed="rId3"/>
          <a:stretch>
            <a:fillRect/>
          </a:stretch>
        </p:blipFill>
        <p:spPr>
          <a:xfrm>
            <a:off x="6005616" y="2778208"/>
            <a:ext cx="5854681" cy="3629902"/>
          </a:xfrm>
          <a:prstGeom prst="rect">
            <a:avLst/>
          </a:prstGeom>
        </p:spPr>
      </p:pic>
      <p:pic>
        <p:nvPicPr>
          <p:cNvPr id="5" name="Picture 4"/>
          <p:cNvPicPr>
            <a:picLocks noChangeAspect="1"/>
          </p:cNvPicPr>
          <p:nvPr/>
        </p:nvPicPr>
        <p:blipFill>
          <a:blip r:embed="rId4"/>
          <a:stretch>
            <a:fillRect/>
          </a:stretch>
        </p:blipFill>
        <p:spPr>
          <a:xfrm>
            <a:off x="9122735" y="1216217"/>
            <a:ext cx="2459553" cy="1062527"/>
          </a:xfrm>
          <a:prstGeom prst="rect">
            <a:avLst/>
          </a:prstGeom>
        </p:spPr>
      </p:pic>
      <p:pic>
        <p:nvPicPr>
          <p:cNvPr id="6" name="Picture 5"/>
          <p:cNvPicPr>
            <a:picLocks noChangeAspect="1"/>
          </p:cNvPicPr>
          <p:nvPr/>
        </p:nvPicPr>
        <p:blipFill>
          <a:blip r:embed="rId5"/>
          <a:stretch>
            <a:fillRect/>
          </a:stretch>
        </p:blipFill>
        <p:spPr>
          <a:xfrm>
            <a:off x="297269" y="2778208"/>
            <a:ext cx="5891153" cy="3629902"/>
          </a:xfrm>
          <a:prstGeom prst="rect">
            <a:avLst/>
          </a:prstGeom>
        </p:spPr>
      </p:pic>
      <p:pic>
        <p:nvPicPr>
          <p:cNvPr id="7" name="Picture 6"/>
          <p:cNvPicPr>
            <a:picLocks noChangeAspect="1"/>
          </p:cNvPicPr>
          <p:nvPr/>
        </p:nvPicPr>
        <p:blipFill>
          <a:blip r:embed="rId6"/>
          <a:stretch>
            <a:fillRect/>
          </a:stretch>
        </p:blipFill>
        <p:spPr>
          <a:xfrm>
            <a:off x="297269" y="1216217"/>
            <a:ext cx="1956834" cy="1105036"/>
          </a:xfrm>
          <a:prstGeom prst="rect">
            <a:avLst/>
          </a:prstGeom>
        </p:spPr>
      </p:pic>
      <p:sp>
        <p:nvSpPr>
          <p:cNvPr id="8" name="Rectangle 7"/>
          <p:cNvSpPr/>
          <p:nvPr/>
        </p:nvSpPr>
        <p:spPr>
          <a:xfrm>
            <a:off x="194845" y="2383418"/>
            <a:ext cx="6096000" cy="646331"/>
          </a:xfrm>
          <a:prstGeom prst="rect">
            <a:avLst/>
          </a:prstGeom>
        </p:spPr>
        <p:txBody>
          <a:bodyPr>
            <a:spAutoFit/>
          </a:bodyPr>
          <a:lstStyle/>
          <a:p>
            <a:r>
              <a:rPr lang="en-US" dirty="0">
                <a:latin typeface="MeridienLTStd-Roman"/>
              </a:rPr>
              <a:t>2008 presidential election results</a:t>
            </a:r>
            <a:r>
              <a:rPr lang="en-US" dirty="0"/>
              <a:t> </a:t>
            </a:r>
            <a:br>
              <a:rPr lang="en-US" dirty="0"/>
            </a:br>
            <a:endParaRPr lang="en-US" dirty="0"/>
          </a:p>
        </p:txBody>
      </p:sp>
      <p:sp>
        <p:nvSpPr>
          <p:cNvPr id="11" name="Slide Number Placeholder 10"/>
          <p:cNvSpPr>
            <a:spLocks noGrp="1"/>
          </p:cNvSpPr>
          <p:nvPr>
            <p:ph type="sldNum" sz="quarter" idx="12"/>
          </p:nvPr>
        </p:nvSpPr>
        <p:spPr/>
        <p:txBody>
          <a:bodyPr/>
          <a:lstStyle/>
          <a:p>
            <a:fld id="{E57C8FA5-A07F-45ED-A38D-DF06DAA43299}" type="slidenum">
              <a:rPr lang="en-US" smtClean="0"/>
              <a:pPr/>
              <a:t>14</a:t>
            </a:fld>
            <a:endParaRPr lang="en-US" dirty="0"/>
          </a:p>
        </p:txBody>
      </p:sp>
    </p:spTree>
    <p:extLst>
      <p:ext uri="{BB962C8B-B14F-4D97-AF65-F5344CB8AC3E}">
        <p14:creationId xmlns:p14="http://schemas.microsoft.com/office/powerpoint/2010/main" val="205668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07" y="352252"/>
            <a:ext cx="10353762" cy="970450"/>
          </a:xfrm>
        </p:spPr>
        <p:txBody>
          <a:bodyPr/>
          <a:lstStyle/>
          <a:p>
            <a:r>
              <a:rPr lang="en-US" dirty="0"/>
              <a:t>Computer Based Info-Vis</a:t>
            </a:r>
          </a:p>
        </p:txBody>
      </p:sp>
      <p:sp>
        <p:nvSpPr>
          <p:cNvPr id="3" name="Rectangle 2"/>
          <p:cNvSpPr/>
          <p:nvPr/>
        </p:nvSpPr>
        <p:spPr>
          <a:xfrm>
            <a:off x="489099" y="2913322"/>
            <a:ext cx="11036594" cy="3774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800100" lvl="1" indent="-342900">
              <a:buFont typeface="Arial" panose="020B0604020202020204" pitchFamily="34" charset="0"/>
              <a:buChar char="•"/>
            </a:pPr>
            <a:r>
              <a:rPr lang="en-US" sz="3600" dirty="0">
                <a:solidFill>
                  <a:schemeClr val="accent1">
                    <a:lumMod val="60000"/>
                    <a:lumOff val="40000"/>
                  </a:schemeClr>
                </a:solidFill>
              </a:rPr>
              <a:t>Augment</a:t>
            </a:r>
            <a:r>
              <a:rPr lang="en-US" sz="2800" dirty="0">
                <a:solidFill>
                  <a:schemeClr val="tx1">
                    <a:lumMod val="75000"/>
                  </a:schemeClr>
                </a:solidFill>
              </a:rPr>
              <a:t> human capabilities – but </a:t>
            </a:r>
            <a:r>
              <a:rPr lang="en-US" sz="3600" dirty="0">
                <a:solidFill>
                  <a:schemeClr val="accent1">
                    <a:lumMod val="60000"/>
                    <a:lumOff val="40000"/>
                  </a:schemeClr>
                </a:solidFill>
              </a:rPr>
              <a:t>does not replace</a:t>
            </a:r>
            <a:r>
              <a:rPr lang="en-US" sz="2800" dirty="0">
                <a:solidFill>
                  <a:schemeClr val="tx1">
                    <a:lumMod val="75000"/>
                  </a:schemeClr>
                </a:solidFill>
              </a:rPr>
              <a:t> human</a:t>
            </a:r>
          </a:p>
          <a:p>
            <a:pPr marL="1257300" lvl="2" indent="-342900">
              <a:buFont typeface="Arial" panose="020B0604020202020204" pitchFamily="34" charset="0"/>
              <a:buChar char="•"/>
            </a:pPr>
            <a:r>
              <a:rPr lang="en-US" sz="2800" dirty="0">
                <a:solidFill>
                  <a:schemeClr val="tx1">
                    <a:lumMod val="75000"/>
                  </a:schemeClr>
                </a:solidFill>
              </a:rPr>
              <a:t>How to </a:t>
            </a:r>
            <a:r>
              <a:rPr lang="en-US" sz="3600" dirty="0">
                <a:solidFill>
                  <a:schemeClr val="accent1">
                    <a:lumMod val="60000"/>
                    <a:lumOff val="40000"/>
                  </a:schemeClr>
                </a:solidFill>
              </a:rPr>
              <a:t>create</a:t>
            </a:r>
            <a:r>
              <a:rPr lang="en-US" sz="2800" dirty="0">
                <a:solidFill>
                  <a:schemeClr val="tx1">
                    <a:lumMod val="75000"/>
                  </a:schemeClr>
                </a:solidFill>
              </a:rPr>
              <a:t>?</a:t>
            </a:r>
          </a:p>
          <a:p>
            <a:pPr marL="1257300" lvl="2" indent="-342900">
              <a:buFont typeface="Arial" panose="020B0604020202020204" pitchFamily="34" charset="0"/>
              <a:buChar char="•"/>
            </a:pPr>
            <a:r>
              <a:rPr lang="en-US" sz="2800" dirty="0">
                <a:solidFill>
                  <a:schemeClr val="tx1">
                    <a:lumMod val="75000"/>
                  </a:schemeClr>
                </a:solidFill>
              </a:rPr>
              <a:t>How to </a:t>
            </a:r>
            <a:r>
              <a:rPr lang="en-US" sz="3600" dirty="0">
                <a:solidFill>
                  <a:schemeClr val="accent1">
                    <a:lumMod val="60000"/>
                    <a:lumOff val="40000"/>
                  </a:schemeClr>
                </a:solidFill>
              </a:rPr>
              <a:t>interact</a:t>
            </a:r>
            <a:r>
              <a:rPr lang="en-US" sz="2800" dirty="0">
                <a:solidFill>
                  <a:schemeClr val="tx1">
                    <a:lumMod val="75000"/>
                  </a:schemeClr>
                </a:solidFill>
              </a:rPr>
              <a:t>?</a:t>
            </a:r>
          </a:p>
          <a:p>
            <a:pPr marL="1257300" lvl="2" indent="-342900">
              <a:buFont typeface="Arial" panose="020B0604020202020204" pitchFamily="34" charset="0"/>
              <a:buChar char="•"/>
            </a:pPr>
            <a:endParaRPr lang="en-US" sz="1050" dirty="0">
              <a:solidFill>
                <a:schemeClr val="tx1">
                  <a:lumMod val="75000"/>
                </a:schemeClr>
              </a:solidFill>
            </a:endParaRPr>
          </a:p>
          <a:p>
            <a:pPr marL="800100" lvl="1" indent="-342900">
              <a:buFont typeface="Arial" panose="020B0604020202020204" pitchFamily="34" charset="0"/>
              <a:buChar char="•"/>
            </a:pPr>
            <a:r>
              <a:rPr lang="en-US" sz="3600" dirty="0">
                <a:solidFill>
                  <a:schemeClr val="accent1">
                    <a:lumMod val="60000"/>
                    <a:lumOff val="40000"/>
                  </a:schemeClr>
                </a:solidFill>
              </a:rPr>
              <a:t>NOT</a:t>
            </a:r>
            <a:r>
              <a:rPr lang="en-US" sz="2800" dirty="0">
                <a:solidFill>
                  <a:schemeClr val="tx1">
                    <a:lumMod val="75000"/>
                  </a:schemeClr>
                </a:solidFill>
              </a:rPr>
              <a:t> a precise science! </a:t>
            </a:r>
          </a:p>
          <a:p>
            <a:pPr marL="1257300" lvl="2" indent="-342900">
              <a:buFont typeface="Arial" panose="020B0604020202020204" pitchFamily="34" charset="0"/>
              <a:buChar char="•"/>
            </a:pPr>
            <a:r>
              <a:rPr lang="en-US" sz="2800" dirty="0">
                <a:solidFill>
                  <a:schemeClr val="tx1">
                    <a:lumMod val="75000"/>
                  </a:schemeClr>
                </a:solidFill>
              </a:rPr>
              <a:t>Trade-offs: computers, users, displays </a:t>
            </a:r>
          </a:p>
          <a:p>
            <a:pPr marL="1257300" lvl="2" indent="-342900">
              <a:buFont typeface="Arial" panose="020B0604020202020204" pitchFamily="34" charset="0"/>
              <a:buChar char="•"/>
            </a:pPr>
            <a:r>
              <a:rPr lang="en-US" sz="2800" dirty="0">
                <a:solidFill>
                  <a:schemeClr val="tx1">
                    <a:lumMod val="75000"/>
                  </a:schemeClr>
                </a:solidFill>
                <a:sym typeface="Wingdings" panose="05000000000000000000" pitchFamily="2" charset="2"/>
              </a:rPr>
              <a:t>Data Aspects &amp; </a:t>
            </a:r>
            <a:r>
              <a:rPr lang="en-US" sz="3600" dirty="0">
                <a:solidFill>
                  <a:schemeClr val="accent1">
                    <a:lumMod val="60000"/>
                    <a:lumOff val="40000"/>
                  </a:schemeClr>
                </a:solidFill>
                <a:sym typeface="Wingdings" panose="05000000000000000000" pitchFamily="2" charset="2"/>
              </a:rPr>
              <a:t>Vis Aspects</a:t>
            </a:r>
            <a:endParaRPr lang="en-US" sz="3600" dirty="0">
              <a:solidFill>
                <a:schemeClr val="accent1">
                  <a:lumMod val="60000"/>
                  <a:lumOff val="40000"/>
                </a:schemeClr>
              </a:solidFill>
            </a:endParaRPr>
          </a:p>
        </p:txBody>
      </p:sp>
      <p:pic>
        <p:nvPicPr>
          <p:cNvPr id="4" name="Picture 3"/>
          <p:cNvPicPr>
            <a:picLocks noChangeAspect="1"/>
          </p:cNvPicPr>
          <p:nvPr/>
        </p:nvPicPr>
        <p:blipFill>
          <a:blip r:embed="rId3"/>
          <a:stretch>
            <a:fillRect/>
          </a:stretch>
        </p:blipFill>
        <p:spPr>
          <a:xfrm>
            <a:off x="1519662" y="1409930"/>
            <a:ext cx="9142028" cy="1246044"/>
          </a:xfrm>
          <a:prstGeom prst="rect">
            <a:avLst/>
          </a:prstGeom>
        </p:spPr>
      </p:pic>
      <p:sp>
        <p:nvSpPr>
          <p:cNvPr id="8" name="Slide Number Placeholder 7"/>
          <p:cNvSpPr>
            <a:spLocks noGrp="1"/>
          </p:cNvSpPr>
          <p:nvPr>
            <p:ph type="sldNum" sz="quarter" idx="12"/>
          </p:nvPr>
        </p:nvSpPr>
        <p:spPr/>
        <p:txBody>
          <a:bodyPr/>
          <a:lstStyle/>
          <a:p>
            <a:fld id="{E57C8FA5-A07F-45ED-A38D-DF06DAA43299}" type="slidenum">
              <a:rPr lang="en-US" smtClean="0"/>
              <a:pPr/>
              <a:t>15</a:t>
            </a:fld>
            <a:endParaRPr lang="en-US" dirty="0"/>
          </a:p>
        </p:txBody>
      </p:sp>
    </p:spTree>
    <p:extLst>
      <p:ext uri="{BB962C8B-B14F-4D97-AF65-F5344CB8AC3E}">
        <p14:creationId xmlns:p14="http://schemas.microsoft.com/office/powerpoint/2010/main" val="517579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07" y="352252"/>
            <a:ext cx="10353762" cy="970450"/>
          </a:xfrm>
        </p:spPr>
        <p:txBody>
          <a:bodyPr/>
          <a:lstStyle/>
          <a:p>
            <a:r>
              <a:rPr lang="en-US" dirty="0"/>
              <a:t>Are you feeling Lost?</a:t>
            </a:r>
          </a:p>
        </p:txBody>
      </p:sp>
      <p:sp>
        <p:nvSpPr>
          <p:cNvPr id="3" name="Rectangle 2"/>
          <p:cNvSpPr/>
          <p:nvPr/>
        </p:nvSpPr>
        <p:spPr>
          <a:xfrm>
            <a:off x="680484" y="1616149"/>
            <a:ext cx="10845209" cy="4810809"/>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800100" lvl="1" indent="-342900">
              <a:buFont typeface="Arial" panose="020B0604020202020204" pitchFamily="34" charset="0"/>
              <a:buChar char="•"/>
            </a:pPr>
            <a:endParaRPr lang="en-US" sz="2800" dirty="0">
              <a:solidFill>
                <a:schemeClr val="tx1">
                  <a:lumMod val="75000"/>
                </a:schemeClr>
              </a:solidFill>
            </a:endParaRPr>
          </a:p>
          <a:p>
            <a:pPr marL="800100" lvl="1" indent="-342900">
              <a:buFont typeface="Arial" panose="020B0604020202020204" pitchFamily="34" charset="0"/>
              <a:buChar char="•"/>
            </a:pPr>
            <a:r>
              <a:rPr lang="en-US" sz="2800" dirty="0">
                <a:solidFill>
                  <a:schemeClr val="tx1">
                    <a:lumMod val="75000"/>
                  </a:schemeClr>
                </a:solidFill>
              </a:rPr>
              <a:t>Vis allows people to analyze data when </a:t>
            </a:r>
            <a:r>
              <a:rPr lang="en-US" sz="3600" dirty="0">
                <a:solidFill>
                  <a:schemeClr val="accent1">
                    <a:lumMod val="60000"/>
                    <a:lumOff val="40000"/>
                  </a:schemeClr>
                </a:solidFill>
              </a:rPr>
              <a:t>they don’t know </a:t>
            </a:r>
          </a:p>
          <a:p>
            <a:pPr lvl="1"/>
            <a:r>
              <a:rPr lang="en-US" sz="3600" dirty="0">
                <a:solidFill>
                  <a:schemeClr val="accent1">
                    <a:lumMod val="60000"/>
                    <a:lumOff val="40000"/>
                  </a:schemeClr>
                </a:solidFill>
              </a:rPr>
              <a:t>	exactly what questions they need to ask</a:t>
            </a:r>
            <a:r>
              <a:rPr lang="en-US" sz="2800" dirty="0">
                <a:solidFill>
                  <a:schemeClr val="tx1">
                    <a:lumMod val="75000"/>
                  </a:schemeClr>
                </a:solidFill>
              </a:rPr>
              <a:t> in advance.</a:t>
            </a:r>
          </a:p>
          <a:p>
            <a:pPr marL="800100" lvl="1" indent="-342900">
              <a:buFont typeface="Arial" panose="020B0604020202020204" pitchFamily="34" charset="0"/>
              <a:buChar char="•"/>
            </a:pPr>
            <a:endParaRPr lang="en-US" sz="2800" dirty="0">
              <a:solidFill>
                <a:schemeClr val="tx1">
                  <a:lumMod val="75000"/>
                </a:schemeClr>
              </a:solidFill>
            </a:endParaRPr>
          </a:p>
          <a:p>
            <a:pPr marL="800100" lvl="1" indent="-342900">
              <a:buFont typeface="Arial" panose="020B0604020202020204" pitchFamily="34" charset="0"/>
              <a:buChar char="•"/>
            </a:pPr>
            <a:r>
              <a:rPr lang="en-US" sz="2800" dirty="0">
                <a:solidFill>
                  <a:schemeClr val="tx1">
                    <a:lumMod val="75000"/>
                  </a:schemeClr>
                </a:solidFill>
              </a:rPr>
              <a:t>Computational Techniques:</a:t>
            </a:r>
          </a:p>
          <a:p>
            <a:pPr marL="1257300" lvl="2" indent="-342900">
              <a:buFont typeface="Arial" panose="020B0604020202020204" pitchFamily="34" charset="0"/>
              <a:buChar char="•"/>
            </a:pPr>
            <a:r>
              <a:rPr lang="en-US" sz="2800" dirty="0">
                <a:solidFill>
                  <a:schemeClr val="tx1">
                    <a:lumMod val="75000"/>
                  </a:schemeClr>
                </a:solidFill>
              </a:rPr>
              <a:t>Statistics</a:t>
            </a:r>
          </a:p>
          <a:p>
            <a:pPr marL="1257300" lvl="2" indent="-342900">
              <a:buFont typeface="Arial" panose="020B0604020202020204" pitchFamily="34" charset="0"/>
              <a:buChar char="•"/>
            </a:pPr>
            <a:r>
              <a:rPr lang="en-US" sz="2800" dirty="0">
                <a:solidFill>
                  <a:schemeClr val="tx1">
                    <a:lumMod val="75000"/>
                  </a:schemeClr>
                </a:solidFill>
              </a:rPr>
              <a:t>Machine Learning</a:t>
            </a:r>
          </a:p>
          <a:p>
            <a:pPr marL="1257300" lvl="2" indent="-342900">
              <a:buFont typeface="Arial" panose="020B0604020202020204" pitchFamily="34" charset="0"/>
              <a:buChar char="•"/>
            </a:pPr>
            <a:r>
              <a:rPr lang="en-US" sz="2800" dirty="0">
                <a:solidFill>
                  <a:schemeClr val="tx1">
                    <a:lumMod val="75000"/>
                  </a:schemeClr>
                </a:solidFill>
              </a:rPr>
              <a:t>Specific Algorithms</a:t>
            </a:r>
          </a:p>
          <a:p>
            <a:pPr marL="1257300" lvl="2" indent="-342900">
              <a:buFont typeface="Arial" panose="020B0604020202020204" pitchFamily="34" charset="0"/>
              <a:buChar char="•"/>
            </a:pPr>
            <a:r>
              <a:rPr lang="en-US" sz="2800" dirty="0">
                <a:solidFill>
                  <a:schemeClr val="tx1">
                    <a:lumMod val="75000"/>
                  </a:schemeClr>
                </a:solidFill>
              </a:rPr>
              <a:t>Heuristics &amp; Exhaustive Search</a:t>
            </a:r>
          </a:p>
          <a:p>
            <a:pPr lvl="1"/>
            <a:r>
              <a:rPr lang="en-US" sz="2800" dirty="0">
                <a:solidFill>
                  <a:schemeClr val="tx1">
                    <a:lumMod val="75000"/>
                  </a:schemeClr>
                </a:solidFill>
              </a:rPr>
              <a:t>	</a:t>
            </a:r>
            <a:br>
              <a:rPr lang="en-US" sz="2800" dirty="0">
                <a:solidFill>
                  <a:schemeClr val="tx1">
                    <a:lumMod val="75000"/>
                  </a:schemeClr>
                </a:solidFill>
              </a:rPr>
            </a:br>
            <a:endParaRPr lang="en-US" sz="2800" dirty="0">
              <a:solidFill>
                <a:schemeClr val="tx1">
                  <a:lumMod val="75000"/>
                </a:schemeClr>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16</a:t>
            </a:fld>
            <a:endParaRPr lang="en-US" dirty="0"/>
          </a:p>
        </p:txBody>
      </p:sp>
    </p:spTree>
    <p:extLst>
      <p:ext uri="{BB962C8B-B14F-4D97-AF65-F5344CB8AC3E}">
        <p14:creationId xmlns:p14="http://schemas.microsoft.com/office/powerpoint/2010/main" val="2303108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Challenges?</a:t>
            </a:r>
          </a:p>
        </p:txBody>
      </p:sp>
      <p:pic>
        <p:nvPicPr>
          <p:cNvPr id="1026" name="Picture 2" descr="Image result for human sen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478" y="3238273"/>
            <a:ext cx="3183276" cy="31832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https://media.giphy.com/media/iywxulau0J2h2/giph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743" y="3238274"/>
            <a:ext cx="3186813" cy="31868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2.bp.blogspot.com/-Z7O2Vz6eZwY/Ulrw2dNEaWI/AAAAAAAAAE0/2uCykntrOyQ/s1600/trefoil_rotate_colo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786" y="3216349"/>
            <a:ext cx="3205198" cy="320519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E57C8FA5-A07F-45ED-A38D-DF06DAA43299}" type="slidenum">
              <a:rPr lang="en-US" smtClean="0"/>
              <a:pPr/>
              <a:t>17</a:t>
            </a:fld>
            <a:endParaRPr lang="en-US" dirty="0"/>
          </a:p>
        </p:txBody>
      </p:sp>
      <p:sp>
        <p:nvSpPr>
          <p:cNvPr id="4" name="Rectangle 3">
            <a:extLst>
              <a:ext uri="{FF2B5EF4-FFF2-40B4-BE49-F238E27FC236}">
                <a16:creationId xmlns:a16="http://schemas.microsoft.com/office/drawing/2014/main" id="{8A984C11-FE1B-D1B6-DD42-AFEA2F0813E9}"/>
              </a:ext>
            </a:extLst>
          </p:cNvPr>
          <p:cNvSpPr/>
          <p:nvPr/>
        </p:nvSpPr>
        <p:spPr>
          <a:xfrm>
            <a:off x="680484" y="1616149"/>
            <a:ext cx="10845209" cy="4810809"/>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800100" lvl="1" indent="-342900">
              <a:buFont typeface="Arial" panose="020B0604020202020204" pitchFamily="34" charset="0"/>
              <a:buChar char="•"/>
            </a:pPr>
            <a:r>
              <a:rPr lang="en-US" sz="2800" dirty="0">
                <a:solidFill>
                  <a:schemeClr val="tx1">
                    <a:lumMod val="75000"/>
                  </a:schemeClr>
                </a:solidFill>
              </a:rPr>
              <a:t>Sometimes a visualization may be misinterpreted – is the red dot moving on a line?</a:t>
            </a:r>
          </a:p>
        </p:txBody>
      </p:sp>
    </p:spTree>
    <p:extLst>
      <p:ext uri="{BB962C8B-B14F-4D97-AF65-F5344CB8AC3E}">
        <p14:creationId xmlns:p14="http://schemas.microsoft.com/office/powerpoint/2010/main" val="3674686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07" y="352252"/>
            <a:ext cx="10353762" cy="970450"/>
          </a:xfrm>
        </p:spPr>
        <p:txBody>
          <a:bodyPr/>
          <a:lstStyle/>
          <a:p>
            <a:r>
              <a:rPr lang="en-US" dirty="0"/>
              <a:t>What a Vis Tool Can Do?</a:t>
            </a:r>
          </a:p>
        </p:txBody>
      </p:sp>
      <p:sp>
        <p:nvSpPr>
          <p:cNvPr id="3" name="Rectangle 2"/>
          <p:cNvSpPr/>
          <p:nvPr/>
        </p:nvSpPr>
        <p:spPr>
          <a:xfrm>
            <a:off x="680484" y="1616149"/>
            <a:ext cx="10845209" cy="4810809"/>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800100" lvl="1" indent="-342900">
              <a:buFont typeface="Arial" panose="020B0604020202020204" pitchFamily="34" charset="0"/>
              <a:buChar char="•"/>
            </a:pPr>
            <a:r>
              <a:rPr lang="en-US" sz="2800" dirty="0">
                <a:solidFill>
                  <a:schemeClr val="tx1">
                    <a:lumMod val="75000"/>
                  </a:schemeClr>
                </a:solidFill>
              </a:rPr>
              <a:t>Help </a:t>
            </a:r>
            <a:r>
              <a:rPr lang="en-US" sz="3600" dirty="0">
                <a:solidFill>
                  <a:schemeClr val="accent1">
                    <a:lumMod val="60000"/>
                    <a:lumOff val="40000"/>
                  </a:schemeClr>
                </a:solidFill>
              </a:rPr>
              <a:t>understand</a:t>
            </a:r>
            <a:r>
              <a:rPr lang="en-US" sz="2800" dirty="0">
                <a:solidFill>
                  <a:schemeClr val="tx1">
                    <a:lumMod val="75000"/>
                  </a:schemeClr>
                </a:solidFill>
              </a:rPr>
              <a:t> the user’s task</a:t>
            </a:r>
          </a:p>
          <a:p>
            <a:pPr marL="800100" lvl="1" indent="-342900">
              <a:buFont typeface="Arial" panose="020B0604020202020204" pitchFamily="34" charset="0"/>
              <a:buChar char="•"/>
            </a:pPr>
            <a:r>
              <a:rPr lang="en-US" sz="2800" dirty="0">
                <a:solidFill>
                  <a:schemeClr val="tx1">
                    <a:lumMod val="75000"/>
                  </a:schemeClr>
                </a:solidFill>
              </a:rPr>
              <a:t>Help algorithm developers to </a:t>
            </a:r>
            <a:r>
              <a:rPr lang="en-US" sz="3600" dirty="0">
                <a:solidFill>
                  <a:schemeClr val="accent1">
                    <a:lumMod val="60000"/>
                    <a:lumOff val="40000"/>
                  </a:schemeClr>
                </a:solidFill>
              </a:rPr>
              <a:t>choose the parameters</a:t>
            </a:r>
          </a:p>
          <a:p>
            <a:pPr marL="800100" lvl="1" indent="-342900">
              <a:buFont typeface="Arial" panose="020B0604020202020204" pitchFamily="34" charset="0"/>
              <a:buChar char="•"/>
            </a:pPr>
            <a:r>
              <a:rPr lang="en-US" sz="2800" dirty="0">
                <a:solidFill>
                  <a:schemeClr val="tx1">
                    <a:lumMod val="75000"/>
                  </a:schemeClr>
                </a:solidFill>
              </a:rPr>
              <a:t>Help exploration and </a:t>
            </a:r>
            <a:r>
              <a:rPr lang="en-US" sz="3600" dirty="0">
                <a:solidFill>
                  <a:schemeClr val="accent1">
                    <a:lumMod val="60000"/>
                    <a:lumOff val="40000"/>
                  </a:schemeClr>
                </a:solidFill>
              </a:rPr>
              <a:t>discovery</a:t>
            </a:r>
          </a:p>
          <a:p>
            <a:pPr marL="800100" lvl="1" indent="-342900">
              <a:buFont typeface="Arial" panose="020B0604020202020204" pitchFamily="34" charset="0"/>
              <a:buChar char="•"/>
            </a:pPr>
            <a:r>
              <a:rPr lang="en-US" sz="2800" dirty="0">
                <a:solidFill>
                  <a:schemeClr val="tx1">
                    <a:lumMod val="75000"/>
                  </a:schemeClr>
                </a:solidFill>
              </a:rPr>
              <a:t>Help whether a </a:t>
            </a:r>
            <a:r>
              <a:rPr lang="en-US" sz="3600" dirty="0">
                <a:solidFill>
                  <a:schemeClr val="accent1">
                    <a:lumMod val="60000"/>
                    <a:lumOff val="40000"/>
                  </a:schemeClr>
                </a:solidFill>
              </a:rPr>
              <a:t>system</a:t>
            </a:r>
            <a:r>
              <a:rPr lang="en-US" sz="2800" dirty="0">
                <a:solidFill>
                  <a:schemeClr val="tx1">
                    <a:lumMod val="75000"/>
                  </a:schemeClr>
                </a:solidFill>
              </a:rPr>
              <a:t> is working correctly</a:t>
            </a:r>
          </a:p>
          <a:p>
            <a:pPr marL="800100" lvl="1" indent="-342900">
              <a:buFont typeface="Arial" panose="020B0604020202020204" pitchFamily="34" charset="0"/>
              <a:buChar char="•"/>
            </a:pPr>
            <a:r>
              <a:rPr lang="en-US" sz="2800" dirty="0">
                <a:solidFill>
                  <a:schemeClr val="tx1">
                    <a:lumMod val="75000"/>
                  </a:schemeClr>
                </a:solidFill>
              </a:rPr>
              <a:t>In telling a story</a:t>
            </a:r>
          </a:p>
          <a:p>
            <a:pPr marL="1257300" lvl="2" indent="-342900">
              <a:buFont typeface="Arial" panose="020B0604020202020204" pitchFamily="34" charset="0"/>
              <a:buChar char="•"/>
            </a:pPr>
            <a:r>
              <a:rPr lang="en-US" sz="2800" dirty="0">
                <a:solidFill>
                  <a:schemeClr val="tx1">
                    <a:lumMod val="75000"/>
                  </a:schemeClr>
                </a:solidFill>
                <a:hlinkClick r:id="rId3"/>
              </a:rPr>
              <a:t>https://www.nytimes.com/interactive/2016/08/15/sports/olympics/usain-bolt-mens-100-meters-final.html</a:t>
            </a:r>
            <a:endParaRPr lang="en-US" sz="2800" dirty="0">
              <a:solidFill>
                <a:schemeClr val="tx1">
                  <a:lumMod val="75000"/>
                </a:schemeClr>
              </a:solidFill>
            </a:endParaRPr>
          </a:p>
          <a:p>
            <a:pPr marL="1257300" lvl="2" indent="-342900">
              <a:buFont typeface="Arial" panose="020B0604020202020204" pitchFamily="34" charset="0"/>
              <a:buChar char="•"/>
            </a:pPr>
            <a:r>
              <a:rPr lang="en-US" sz="2800" dirty="0">
                <a:solidFill>
                  <a:schemeClr val="tx1">
                    <a:lumMod val="75000"/>
                  </a:schemeClr>
                </a:solidFill>
                <a:hlinkClick r:id="rId4"/>
              </a:rPr>
              <a:t>https://www.nytimes.com/interactive/2016/12/09/science/mapping-three-decades-of-global-water-change.html</a:t>
            </a:r>
            <a:endParaRPr lang="en-US" sz="2800" dirty="0">
              <a:solidFill>
                <a:schemeClr val="tx1">
                  <a:lumMod val="75000"/>
                </a:schemeClr>
              </a:solidFill>
            </a:endParaRPr>
          </a:p>
          <a:p>
            <a:pPr marL="1257300" lvl="2" indent="-342900">
              <a:buFont typeface="Arial" panose="020B0604020202020204" pitchFamily="34" charset="0"/>
              <a:buChar char="•"/>
            </a:pPr>
            <a:endParaRPr lang="en-US" sz="2800" dirty="0">
              <a:solidFill>
                <a:schemeClr val="tx1">
                  <a:lumMod val="75000"/>
                </a:schemeClr>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18</a:t>
            </a:fld>
            <a:endParaRPr lang="en-US" dirty="0"/>
          </a:p>
        </p:txBody>
      </p:sp>
    </p:spTree>
    <p:extLst>
      <p:ext uri="{BB962C8B-B14F-4D97-AF65-F5344CB8AC3E}">
        <p14:creationId xmlns:p14="http://schemas.microsoft.com/office/powerpoint/2010/main" val="425044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07" y="352252"/>
            <a:ext cx="10353762" cy="970450"/>
          </a:xfrm>
        </p:spPr>
        <p:txBody>
          <a:bodyPr/>
          <a:lstStyle/>
          <a:p>
            <a:r>
              <a:rPr lang="en-US" dirty="0"/>
              <a:t>What a Vis Tool Can Do?</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46000"/>
                    </a14:imgEffect>
                    <a14:imgEffect>
                      <a14:brightnessContrast bright="-16000" contrast="41000"/>
                    </a14:imgEffect>
                  </a14:imgLayer>
                </a14:imgProps>
              </a:ext>
            </a:extLst>
          </a:blip>
          <a:stretch>
            <a:fillRect/>
          </a:stretch>
        </p:blipFill>
        <p:spPr>
          <a:xfrm>
            <a:off x="2172785" y="1365232"/>
            <a:ext cx="7860605" cy="5147653"/>
          </a:xfrm>
          <a:prstGeom prst="rect">
            <a:avLst/>
          </a:prstGeom>
        </p:spPr>
      </p:pic>
      <p:sp>
        <p:nvSpPr>
          <p:cNvPr id="7" name="Slide Number Placeholder 6"/>
          <p:cNvSpPr>
            <a:spLocks noGrp="1"/>
          </p:cNvSpPr>
          <p:nvPr>
            <p:ph type="sldNum" sz="quarter" idx="12"/>
          </p:nvPr>
        </p:nvSpPr>
        <p:spPr/>
        <p:txBody>
          <a:bodyPr/>
          <a:lstStyle/>
          <a:p>
            <a:fld id="{E57C8FA5-A07F-45ED-A38D-DF06DAA43299}" type="slidenum">
              <a:rPr lang="en-US" smtClean="0"/>
              <a:pPr/>
              <a:t>19</a:t>
            </a:fld>
            <a:endParaRPr lang="en-US" dirty="0"/>
          </a:p>
        </p:txBody>
      </p:sp>
    </p:spTree>
    <p:extLst>
      <p:ext uri="{BB962C8B-B14F-4D97-AF65-F5344CB8AC3E}">
        <p14:creationId xmlns:p14="http://schemas.microsoft.com/office/powerpoint/2010/main" val="254480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96" y="2119715"/>
            <a:ext cx="4307243" cy="43072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354239" y="0"/>
            <a:ext cx="9448800" cy="1825096"/>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endParaRPr lang="en-US" sz="4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Title 3"/>
          <p:cNvSpPr>
            <a:spLocks noGrp="1"/>
          </p:cNvSpPr>
          <p:nvPr>
            <p:ph type="title"/>
          </p:nvPr>
        </p:nvSpPr>
        <p:spPr/>
        <p:txBody>
          <a:bodyPr>
            <a:normAutofit/>
          </a:bodyPr>
          <a:lstStyle/>
          <a:p>
            <a:r>
              <a:rPr lang="en-US" sz="4800" dirty="0">
                <a:latin typeface="Arial Unicode MS" panose="020B0604020202020204" pitchFamily="34" charset="-128"/>
                <a:ea typeface="Arial Unicode MS" panose="020B0604020202020204" pitchFamily="34" charset="-128"/>
                <a:cs typeface="Arial Unicode MS" panose="020B0604020202020204" pitchFamily="34" charset="-128"/>
              </a:rPr>
              <a:t>Things we visualize ...</a:t>
            </a:r>
            <a:endParaRPr lang="en-US" sz="4800" dirty="0"/>
          </a:p>
        </p:txBody>
      </p:sp>
      <p:sp>
        <p:nvSpPr>
          <p:cNvPr id="9" name="Rectangle 8"/>
          <p:cNvSpPr/>
          <p:nvPr/>
        </p:nvSpPr>
        <p:spPr>
          <a:xfrm>
            <a:off x="5472332" y="2119715"/>
            <a:ext cx="6053361" cy="4307243"/>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2400" dirty="0">
                <a:solidFill>
                  <a:schemeClr val="tx1">
                    <a:lumMod val="85000"/>
                  </a:schemeClr>
                </a:solidFill>
              </a:rPr>
              <a:t>Static visualization on on a printed paper</a:t>
            </a:r>
          </a:p>
          <a:p>
            <a:pPr marL="800100" lvl="1" indent="-342900">
              <a:buFont typeface="Arial" panose="020B0604020202020204" pitchFamily="34" charset="0"/>
              <a:buChar char="•"/>
            </a:pPr>
            <a:r>
              <a:rPr lang="en-US" sz="2400" dirty="0">
                <a:solidFill>
                  <a:schemeClr val="tx1">
                    <a:lumMod val="85000"/>
                  </a:schemeClr>
                </a:solidFill>
              </a:rPr>
              <a:t>Postcards</a:t>
            </a:r>
          </a:p>
          <a:p>
            <a:pPr marL="800100" lvl="1" indent="-342900">
              <a:buFont typeface="Arial" panose="020B0604020202020204" pitchFamily="34" charset="0"/>
              <a:buChar char="•"/>
            </a:pPr>
            <a:r>
              <a:rPr lang="en-US" sz="2400" dirty="0">
                <a:solidFill>
                  <a:schemeClr val="tx1">
                    <a:lumMod val="85000"/>
                  </a:schemeClr>
                </a:solidFill>
              </a:rPr>
              <a:t>Calendars</a:t>
            </a:r>
          </a:p>
          <a:p>
            <a:pPr marL="800100" lvl="1" indent="-342900">
              <a:buFont typeface="Arial" panose="020B0604020202020204" pitchFamily="34" charset="0"/>
              <a:buChar char="•"/>
            </a:pPr>
            <a:r>
              <a:rPr lang="en-US" sz="2400" dirty="0">
                <a:solidFill>
                  <a:schemeClr val="tx1">
                    <a:lumMod val="85000"/>
                  </a:schemeClr>
                </a:solidFill>
              </a:rPr>
              <a:t>Book-Cover</a:t>
            </a:r>
          </a:p>
          <a:p>
            <a:pPr marL="800100" lvl="1" indent="-342900">
              <a:buFont typeface="Arial" panose="020B0604020202020204" pitchFamily="34" charset="0"/>
              <a:buChar char="•"/>
            </a:pPr>
            <a:r>
              <a:rPr lang="en-US" sz="2400" dirty="0">
                <a:solidFill>
                  <a:schemeClr val="tx1">
                    <a:lumMod val="85000"/>
                  </a:schemeClr>
                </a:solidFill>
              </a:rPr>
              <a:t> </a:t>
            </a:r>
          </a:p>
          <a:p>
            <a:pPr marL="800100" lvl="1" indent="-342900">
              <a:buFont typeface="Arial" panose="020B0604020202020204" pitchFamily="34" charset="0"/>
              <a:buChar char="•"/>
            </a:pPr>
            <a:r>
              <a:rPr lang="en-US" sz="2400" dirty="0">
                <a:solidFill>
                  <a:schemeClr val="tx1">
                    <a:lumMod val="85000"/>
                  </a:schemeClr>
                </a:solidFill>
              </a:rPr>
              <a:t> </a:t>
            </a:r>
          </a:p>
          <a:p>
            <a:pPr marL="800100" lvl="1" indent="-342900">
              <a:buFont typeface="Arial" panose="020B0604020202020204" pitchFamily="34" charset="0"/>
              <a:buChar char="•"/>
            </a:pPr>
            <a:r>
              <a:rPr lang="en-US" sz="2400" dirty="0">
                <a:solidFill>
                  <a:schemeClr val="tx1">
                    <a:lumMod val="85000"/>
                  </a:schemeClr>
                </a:solidFill>
              </a:rPr>
              <a:t> </a:t>
            </a:r>
          </a:p>
          <a:p>
            <a:pPr marL="800100" lvl="1" indent="-342900">
              <a:buFont typeface="Arial" panose="020B0604020202020204" pitchFamily="34" charset="0"/>
              <a:buChar char="•"/>
            </a:pPr>
            <a:endParaRPr lang="en-US" sz="2400" dirty="0">
              <a:solidFill>
                <a:schemeClr val="tx1">
                  <a:lumMod val="85000"/>
                </a:schemeClr>
              </a:solidFill>
            </a:endParaRPr>
          </a:p>
          <a:p>
            <a:pPr marL="800100" lvl="1" indent="-342900">
              <a:buFont typeface="Arial" panose="020B0604020202020204" pitchFamily="34" charset="0"/>
              <a:buChar char="•"/>
            </a:pPr>
            <a:endParaRPr lang="en-US" sz="2400" dirty="0">
              <a:solidFill>
                <a:schemeClr val="tx1">
                  <a:lumMod val="85000"/>
                </a:schemeClr>
              </a:solidFill>
            </a:endParaRPr>
          </a:p>
          <a:p>
            <a:pPr marL="800100" lvl="1" indent="-342900">
              <a:buFont typeface="Arial" panose="020B0604020202020204" pitchFamily="34" charset="0"/>
              <a:buChar char="•"/>
            </a:pPr>
            <a:endParaRPr lang="en-US" sz="2400" dirty="0">
              <a:solidFill>
                <a:schemeClr val="tx1">
                  <a:lumMod val="85000"/>
                </a:schemeClr>
              </a:solidFill>
            </a:endParaRPr>
          </a:p>
          <a:p>
            <a:pPr marL="342900" indent="-342900">
              <a:buFont typeface="Arial" panose="020B0604020202020204" pitchFamily="34" charset="0"/>
              <a:buChar char="•"/>
            </a:pPr>
            <a:endParaRPr lang="en-US" sz="2400" dirty="0">
              <a:solidFill>
                <a:schemeClr val="tx1">
                  <a:lumMod val="85000"/>
                </a:schemeClr>
              </a:solidFill>
            </a:endParaRPr>
          </a:p>
        </p:txBody>
      </p:sp>
      <p:sp>
        <p:nvSpPr>
          <p:cNvPr id="12" name="Action Button: Help 11">
            <a:hlinkClick r:id="" action="ppaction://noaction" highlightClick="1"/>
          </p:cNvPr>
          <p:cNvSpPr/>
          <p:nvPr/>
        </p:nvSpPr>
        <p:spPr>
          <a:xfrm>
            <a:off x="6557431" y="3752128"/>
            <a:ext cx="1042416" cy="1042416"/>
          </a:xfrm>
          <a:prstGeom prst="actionButtonHelp">
            <a:avLst/>
          </a:prstGeom>
          <a:no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 name="Slide Number Placeholder 6"/>
          <p:cNvSpPr>
            <a:spLocks noGrp="1"/>
          </p:cNvSpPr>
          <p:nvPr>
            <p:ph type="sldNum" sz="quarter" idx="12"/>
          </p:nvPr>
        </p:nvSpPr>
        <p:spPr/>
        <p:txBody>
          <a:bodyPr/>
          <a:lstStyle/>
          <a:p>
            <a:fld id="{E57C8FA5-A07F-45ED-A38D-DF06DAA43299}" type="slidenum">
              <a:rPr lang="en-US" smtClean="0"/>
              <a:pPr/>
              <a:t>2</a:t>
            </a:fld>
            <a:endParaRPr lang="en-US" dirty="0"/>
          </a:p>
        </p:txBody>
      </p:sp>
    </p:spTree>
    <p:extLst>
      <p:ext uri="{BB962C8B-B14F-4D97-AF65-F5344CB8AC3E}">
        <p14:creationId xmlns:p14="http://schemas.microsoft.com/office/powerpoint/2010/main" val="2599612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207" y="352252"/>
            <a:ext cx="10353762" cy="970450"/>
          </a:xfrm>
        </p:spPr>
        <p:txBody>
          <a:bodyPr/>
          <a:lstStyle/>
          <a:p>
            <a:r>
              <a:rPr lang="en-US" dirty="0"/>
              <a:t>What a Vis Tool Can Do?</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16000" contrast="30000"/>
                    </a14:imgEffect>
                  </a14:imgLayer>
                </a14:imgProps>
              </a:ext>
            </a:extLst>
          </a:blip>
          <a:stretch>
            <a:fillRect/>
          </a:stretch>
        </p:blipFill>
        <p:spPr>
          <a:xfrm>
            <a:off x="1691573" y="1322701"/>
            <a:ext cx="8154176" cy="5464247"/>
          </a:xfrm>
          <a:prstGeom prst="rect">
            <a:avLst/>
          </a:prstGeom>
        </p:spPr>
      </p:pic>
      <p:sp>
        <p:nvSpPr>
          <p:cNvPr id="7" name="Slide Number Placeholder 6"/>
          <p:cNvSpPr>
            <a:spLocks noGrp="1"/>
          </p:cNvSpPr>
          <p:nvPr>
            <p:ph type="sldNum" sz="quarter" idx="12"/>
          </p:nvPr>
        </p:nvSpPr>
        <p:spPr/>
        <p:txBody>
          <a:bodyPr/>
          <a:lstStyle/>
          <a:p>
            <a:fld id="{E57C8FA5-A07F-45ED-A38D-DF06DAA43299}" type="slidenum">
              <a:rPr lang="en-US" smtClean="0"/>
              <a:pPr/>
              <a:t>20</a:t>
            </a:fld>
            <a:endParaRPr lang="en-US" dirty="0"/>
          </a:p>
        </p:txBody>
      </p:sp>
    </p:spTree>
    <p:extLst>
      <p:ext uri="{BB962C8B-B14F-4D97-AF65-F5344CB8AC3E}">
        <p14:creationId xmlns:p14="http://schemas.microsoft.com/office/powerpoint/2010/main" val="718348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6090" y="340242"/>
            <a:ext cx="11015979" cy="6193464"/>
          </a:xfrm>
          <a:prstGeom prst="rect">
            <a:avLst/>
          </a:prstGeom>
        </p:spPr>
      </p:pic>
      <p:sp>
        <p:nvSpPr>
          <p:cNvPr id="6" name="Slide Number Placeholder 5"/>
          <p:cNvSpPr>
            <a:spLocks noGrp="1"/>
          </p:cNvSpPr>
          <p:nvPr>
            <p:ph type="sldNum" sz="quarter" idx="12"/>
          </p:nvPr>
        </p:nvSpPr>
        <p:spPr/>
        <p:txBody>
          <a:bodyPr/>
          <a:lstStyle/>
          <a:p>
            <a:fld id="{E57C8FA5-A07F-45ED-A38D-DF06DAA43299}" type="slidenum">
              <a:rPr lang="en-US" smtClean="0"/>
              <a:pPr/>
              <a:t>21</a:t>
            </a:fld>
            <a:endParaRPr lang="en-US" dirty="0"/>
          </a:p>
        </p:txBody>
      </p:sp>
    </p:spTree>
    <p:extLst>
      <p:ext uri="{BB962C8B-B14F-4D97-AF65-F5344CB8AC3E}">
        <p14:creationId xmlns:p14="http://schemas.microsoft.com/office/powerpoint/2010/main" val="2084934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s1ny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7587" y="744278"/>
            <a:ext cx="11034603" cy="5385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5"/>
          <p:cNvSpPr>
            <a:spLocks noGrp="1"/>
          </p:cNvSpPr>
          <p:nvPr>
            <p:ph type="sldNum" sz="quarter" idx="12"/>
          </p:nvPr>
        </p:nvSpPr>
        <p:spPr/>
        <p:txBody>
          <a:bodyPr/>
          <a:lstStyle/>
          <a:p>
            <a:fld id="{E57C8FA5-A07F-45ED-A38D-DF06DAA43299}" type="slidenum">
              <a:rPr lang="en-US" smtClean="0"/>
              <a:pPr/>
              <a:t>22</a:t>
            </a:fld>
            <a:endParaRPr lang="en-US" dirty="0"/>
          </a:p>
        </p:txBody>
      </p:sp>
    </p:spTree>
    <p:extLst>
      <p:ext uri="{BB962C8B-B14F-4D97-AF65-F5344CB8AC3E}">
        <p14:creationId xmlns:p14="http://schemas.microsoft.com/office/powerpoint/2010/main" val="187151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Summary or Details?</a:t>
            </a:r>
          </a:p>
        </p:txBody>
      </p:sp>
      <p:pic>
        <p:nvPicPr>
          <p:cNvPr id="4" name="Picture 3"/>
          <p:cNvPicPr>
            <a:picLocks noChangeAspect="1"/>
          </p:cNvPicPr>
          <p:nvPr/>
        </p:nvPicPr>
        <p:blipFill>
          <a:blip r:embed="rId3"/>
          <a:stretch>
            <a:fillRect/>
          </a:stretch>
        </p:blipFill>
        <p:spPr>
          <a:xfrm>
            <a:off x="1325739" y="1580050"/>
            <a:ext cx="4764937" cy="5070382"/>
          </a:xfrm>
          <a:prstGeom prst="rect">
            <a:avLst/>
          </a:prstGeom>
        </p:spPr>
      </p:pic>
      <p:sp>
        <p:nvSpPr>
          <p:cNvPr id="8" name="Rectangle 7"/>
          <p:cNvSpPr/>
          <p:nvPr/>
        </p:nvSpPr>
        <p:spPr>
          <a:xfrm>
            <a:off x="6847367" y="2119715"/>
            <a:ext cx="4678326" cy="4307243"/>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endParaRPr lang="en-US" sz="3200" dirty="0">
              <a:solidFill>
                <a:schemeClr val="tx1">
                  <a:lumMod val="85000"/>
                </a:schemeClr>
              </a:solidFill>
            </a:endParaRPr>
          </a:p>
          <a:p>
            <a:r>
              <a:rPr lang="en-US" sz="3200" dirty="0">
                <a:solidFill>
                  <a:schemeClr val="tx1">
                    <a:lumMod val="85000"/>
                  </a:schemeClr>
                </a:solidFill>
              </a:rPr>
              <a:t>Statistics may lose information (e.g., about patterns)!</a:t>
            </a:r>
          </a:p>
        </p:txBody>
      </p:sp>
      <p:sp>
        <p:nvSpPr>
          <p:cNvPr id="7" name="Slide Number Placeholder 6"/>
          <p:cNvSpPr>
            <a:spLocks noGrp="1"/>
          </p:cNvSpPr>
          <p:nvPr>
            <p:ph type="sldNum" sz="quarter" idx="12"/>
          </p:nvPr>
        </p:nvSpPr>
        <p:spPr/>
        <p:txBody>
          <a:bodyPr/>
          <a:lstStyle/>
          <a:p>
            <a:fld id="{E57C8FA5-A07F-45ED-A38D-DF06DAA43299}" type="slidenum">
              <a:rPr lang="en-US" smtClean="0"/>
              <a:pPr/>
              <a:t>23</a:t>
            </a:fld>
            <a:endParaRPr lang="en-US" dirty="0"/>
          </a:p>
        </p:txBody>
      </p:sp>
    </p:spTree>
    <p:extLst>
      <p:ext uri="{BB962C8B-B14F-4D97-AF65-F5344CB8AC3E}">
        <p14:creationId xmlns:p14="http://schemas.microsoft.com/office/powerpoint/2010/main" val="1914605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How to Design a Vis?</a:t>
            </a:r>
          </a:p>
        </p:txBody>
      </p:sp>
      <p:pic>
        <p:nvPicPr>
          <p:cNvPr id="3" name="Picture 2"/>
          <p:cNvPicPr>
            <a:picLocks noChangeAspect="1"/>
          </p:cNvPicPr>
          <p:nvPr/>
        </p:nvPicPr>
        <p:blipFill>
          <a:blip r:embed="rId3"/>
          <a:stretch>
            <a:fillRect/>
          </a:stretch>
        </p:blipFill>
        <p:spPr>
          <a:xfrm>
            <a:off x="1573619" y="1537522"/>
            <a:ext cx="9356652" cy="3573482"/>
          </a:xfrm>
          <a:prstGeom prst="rect">
            <a:avLst/>
          </a:prstGeom>
        </p:spPr>
      </p:pic>
      <p:sp>
        <p:nvSpPr>
          <p:cNvPr id="6" name="Rectangle 5"/>
          <p:cNvSpPr/>
          <p:nvPr/>
        </p:nvSpPr>
        <p:spPr>
          <a:xfrm>
            <a:off x="1573619" y="5486400"/>
            <a:ext cx="9952074" cy="1105786"/>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lumMod val="85000"/>
                  </a:schemeClr>
                </a:solidFill>
              </a:rPr>
              <a:t>We will see design guidelines, but there is no absolute truth!</a:t>
            </a:r>
          </a:p>
        </p:txBody>
      </p:sp>
      <p:sp>
        <p:nvSpPr>
          <p:cNvPr id="8" name="Slide Number Placeholder 7"/>
          <p:cNvSpPr>
            <a:spLocks noGrp="1"/>
          </p:cNvSpPr>
          <p:nvPr>
            <p:ph type="sldNum" sz="quarter" idx="12"/>
          </p:nvPr>
        </p:nvSpPr>
        <p:spPr/>
        <p:txBody>
          <a:bodyPr/>
          <a:lstStyle/>
          <a:p>
            <a:fld id="{E57C8FA5-A07F-45ED-A38D-DF06DAA43299}" type="slidenum">
              <a:rPr lang="en-US" smtClean="0"/>
              <a:pPr/>
              <a:t>24</a:t>
            </a:fld>
            <a:endParaRPr lang="en-US" dirty="0"/>
          </a:p>
        </p:txBody>
      </p:sp>
    </p:spTree>
    <p:extLst>
      <p:ext uri="{BB962C8B-B14F-4D97-AF65-F5344CB8AC3E}">
        <p14:creationId xmlns:p14="http://schemas.microsoft.com/office/powerpoint/2010/main" val="3281950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How to Design a Vis?</a:t>
            </a:r>
          </a:p>
        </p:txBody>
      </p:sp>
      <p:pic>
        <p:nvPicPr>
          <p:cNvPr id="3" name="Picture 2"/>
          <p:cNvPicPr>
            <a:picLocks noChangeAspect="1"/>
          </p:cNvPicPr>
          <p:nvPr/>
        </p:nvPicPr>
        <p:blipFill>
          <a:blip r:embed="rId3"/>
          <a:stretch>
            <a:fillRect/>
          </a:stretch>
        </p:blipFill>
        <p:spPr>
          <a:xfrm>
            <a:off x="1573619" y="1537522"/>
            <a:ext cx="9356652" cy="3573482"/>
          </a:xfrm>
          <a:prstGeom prst="rect">
            <a:avLst/>
          </a:prstGeom>
        </p:spPr>
      </p:pic>
      <p:sp>
        <p:nvSpPr>
          <p:cNvPr id="6" name="Rectangle 5"/>
          <p:cNvSpPr/>
          <p:nvPr/>
        </p:nvSpPr>
        <p:spPr>
          <a:xfrm>
            <a:off x="1573619" y="5486399"/>
            <a:ext cx="9952074" cy="1090357"/>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lumMod val="85000"/>
                  </a:schemeClr>
                </a:solidFill>
              </a:rPr>
              <a:t>We will see design guidelines, but there is no absolute truth!</a:t>
            </a:r>
          </a:p>
        </p:txBody>
      </p:sp>
      <p:sp>
        <p:nvSpPr>
          <p:cNvPr id="9" name="Slide Number Placeholder 8"/>
          <p:cNvSpPr>
            <a:spLocks noGrp="1"/>
          </p:cNvSpPr>
          <p:nvPr>
            <p:ph type="sldNum" sz="quarter" idx="12"/>
          </p:nvPr>
        </p:nvSpPr>
        <p:spPr/>
        <p:txBody>
          <a:bodyPr/>
          <a:lstStyle/>
          <a:p>
            <a:fld id="{E57C8FA5-A07F-45ED-A38D-DF06DAA43299}" type="slidenum">
              <a:rPr lang="en-US" smtClean="0"/>
              <a:pPr/>
              <a:t>25</a:t>
            </a:fld>
            <a:endParaRPr lang="en-US" dirty="0"/>
          </a:p>
        </p:txBody>
      </p:sp>
    </p:spTree>
    <p:extLst>
      <p:ext uri="{BB962C8B-B14F-4D97-AF65-F5344CB8AC3E}">
        <p14:creationId xmlns:p14="http://schemas.microsoft.com/office/powerpoint/2010/main" val="75839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How do you know if it works?</a:t>
            </a:r>
          </a:p>
        </p:txBody>
      </p:sp>
      <p:sp>
        <p:nvSpPr>
          <p:cNvPr id="6" name="Rectangle 5"/>
          <p:cNvSpPr/>
          <p:nvPr/>
        </p:nvSpPr>
        <p:spPr>
          <a:xfrm>
            <a:off x="680484" y="1395098"/>
            <a:ext cx="10386229" cy="5059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600" dirty="0">
                <a:solidFill>
                  <a:schemeClr val="accent1">
                    <a:lumMod val="60000"/>
                    <a:lumOff val="40000"/>
                  </a:schemeClr>
                </a:solidFill>
              </a:rPr>
              <a:t>Validation</a:t>
            </a:r>
            <a:r>
              <a:rPr lang="en-US" sz="3200" dirty="0">
                <a:solidFill>
                  <a:schemeClr val="tx1">
                    <a:lumMod val="85000"/>
                  </a:schemeClr>
                </a:solidFill>
              </a:rPr>
              <a:t> is hard</a:t>
            </a:r>
          </a:p>
          <a:p>
            <a:pPr marL="800100" lvl="1" indent="-342900">
              <a:buFont typeface="Arial" panose="020B0604020202020204" pitchFamily="34" charset="0"/>
              <a:buChar char="•"/>
            </a:pPr>
            <a:r>
              <a:rPr lang="en-US" sz="3200" dirty="0">
                <a:solidFill>
                  <a:schemeClr val="tx1">
                    <a:lumMod val="85000"/>
                  </a:schemeClr>
                </a:solidFill>
              </a:rPr>
              <a:t>“Users perceive/use a visualization effectively” - what is user </a:t>
            </a:r>
            <a:r>
              <a:rPr lang="en-US" sz="3600" dirty="0">
                <a:solidFill>
                  <a:schemeClr val="accent1">
                    <a:lumMod val="60000"/>
                    <a:lumOff val="40000"/>
                  </a:schemeClr>
                </a:solidFill>
              </a:rPr>
              <a:t>efficiency</a:t>
            </a:r>
            <a:r>
              <a:rPr lang="en-US" sz="3200" dirty="0">
                <a:solidFill>
                  <a:schemeClr val="tx1">
                    <a:lumMod val="85000"/>
                  </a:schemeClr>
                </a:solidFill>
              </a:rPr>
              <a:t>? </a:t>
            </a:r>
          </a:p>
          <a:p>
            <a:pPr marL="800100" lvl="1" indent="-342900">
              <a:buFont typeface="Arial" panose="020B0604020202020204" pitchFamily="34" charset="0"/>
              <a:buChar char="•"/>
            </a:pPr>
            <a:r>
              <a:rPr lang="en-US" sz="3200" dirty="0">
                <a:solidFill>
                  <a:schemeClr val="tx1">
                    <a:lumMod val="85000"/>
                  </a:schemeClr>
                </a:solidFill>
              </a:rPr>
              <a:t>What is </a:t>
            </a:r>
            <a:r>
              <a:rPr lang="en-US" sz="3600" dirty="0">
                <a:solidFill>
                  <a:schemeClr val="accent1">
                    <a:lumMod val="60000"/>
                    <a:lumOff val="40000"/>
                  </a:schemeClr>
                </a:solidFill>
              </a:rPr>
              <a:t>benchmark</a:t>
            </a:r>
            <a:r>
              <a:rPr lang="en-US" sz="3200" dirty="0">
                <a:solidFill>
                  <a:schemeClr val="tx1">
                    <a:lumMod val="85000"/>
                  </a:schemeClr>
                </a:solidFill>
              </a:rPr>
              <a:t> data?</a:t>
            </a:r>
          </a:p>
          <a:p>
            <a:pPr marL="800100" lvl="1" indent="-342900">
              <a:buFont typeface="Arial" panose="020B0604020202020204" pitchFamily="34" charset="0"/>
              <a:buChar char="•"/>
            </a:pPr>
            <a:r>
              <a:rPr lang="en-US" sz="3200" dirty="0">
                <a:solidFill>
                  <a:schemeClr val="tx1">
                    <a:lumMod val="85000"/>
                  </a:schemeClr>
                </a:solidFill>
              </a:rPr>
              <a:t>How to measure </a:t>
            </a:r>
            <a:r>
              <a:rPr lang="en-US" sz="3600" dirty="0">
                <a:solidFill>
                  <a:schemeClr val="accent1">
                    <a:lumMod val="60000"/>
                    <a:lumOff val="40000"/>
                  </a:schemeClr>
                </a:solidFill>
              </a:rPr>
              <a:t>quality</a:t>
            </a:r>
            <a:r>
              <a:rPr lang="en-US" sz="3200" dirty="0">
                <a:solidFill>
                  <a:schemeClr val="tx1">
                    <a:lumMod val="85000"/>
                  </a:schemeClr>
                </a:solidFill>
              </a:rPr>
              <a:t> of a vis tool?</a:t>
            </a:r>
          </a:p>
          <a:p>
            <a:pPr marL="800100" lvl="1" indent="-342900">
              <a:buFont typeface="Arial" panose="020B0604020202020204" pitchFamily="34" charset="0"/>
              <a:buChar char="•"/>
            </a:pPr>
            <a:r>
              <a:rPr lang="en-US" sz="3200" dirty="0">
                <a:solidFill>
                  <a:schemeClr val="tx1">
                    <a:lumMod val="85000"/>
                  </a:schemeClr>
                </a:solidFill>
              </a:rPr>
              <a:t>Is there a </a:t>
            </a:r>
            <a:r>
              <a:rPr lang="en-US" sz="3600" dirty="0">
                <a:solidFill>
                  <a:schemeClr val="accent1">
                    <a:lumMod val="60000"/>
                    <a:lumOff val="40000"/>
                  </a:schemeClr>
                </a:solidFill>
              </a:rPr>
              <a:t>trade-off</a:t>
            </a:r>
            <a:r>
              <a:rPr lang="en-US" sz="3200" dirty="0">
                <a:solidFill>
                  <a:schemeClr val="tx1">
                    <a:lumMod val="85000"/>
                  </a:schemeClr>
                </a:solidFill>
              </a:rPr>
              <a:t> among algorithms, display, memory usage …</a:t>
            </a:r>
          </a:p>
          <a:p>
            <a:pPr marL="800100" lvl="1" indent="-342900">
              <a:buFont typeface="Arial" panose="020B0604020202020204" pitchFamily="34" charset="0"/>
              <a:buChar char="•"/>
            </a:pPr>
            <a:r>
              <a:rPr lang="en-US" sz="3600" dirty="0">
                <a:solidFill>
                  <a:schemeClr val="accent1">
                    <a:lumMod val="60000"/>
                    <a:lumOff val="40000"/>
                  </a:schemeClr>
                </a:solidFill>
              </a:rPr>
              <a:t>Scalable</a:t>
            </a:r>
            <a:r>
              <a:rPr lang="en-US" sz="3200" dirty="0">
                <a:solidFill>
                  <a:schemeClr val="tx1">
                    <a:lumMod val="85000"/>
                  </a:schemeClr>
                </a:solidFill>
              </a:rPr>
              <a:t>? Can it deal with big data?</a:t>
            </a:r>
          </a:p>
        </p:txBody>
      </p:sp>
      <p:sp>
        <p:nvSpPr>
          <p:cNvPr id="7" name="Slide Number Placeholder 6"/>
          <p:cNvSpPr>
            <a:spLocks noGrp="1"/>
          </p:cNvSpPr>
          <p:nvPr>
            <p:ph type="sldNum" sz="quarter" idx="12"/>
          </p:nvPr>
        </p:nvSpPr>
        <p:spPr/>
        <p:txBody>
          <a:bodyPr/>
          <a:lstStyle/>
          <a:p>
            <a:fld id="{E57C8FA5-A07F-45ED-A38D-DF06DAA43299}" type="slidenum">
              <a:rPr lang="en-US" smtClean="0"/>
              <a:pPr/>
              <a:t>26</a:t>
            </a:fld>
            <a:endParaRPr lang="en-US" dirty="0"/>
          </a:p>
        </p:txBody>
      </p:sp>
    </p:spTree>
    <p:extLst>
      <p:ext uri="{BB962C8B-B14F-4D97-AF65-F5344CB8AC3E}">
        <p14:creationId xmlns:p14="http://schemas.microsoft.com/office/powerpoint/2010/main" val="53726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11890"/>
            <a:ext cx="10353762" cy="970450"/>
          </a:xfrm>
        </p:spPr>
        <p:txBody>
          <a:bodyPr/>
          <a:lstStyle/>
          <a:p>
            <a:r>
              <a:rPr lang="en-US" dirty="0"/>
              <a:t>Learning Goal</a:t>
            </a:r>
          </a:p>
        </p:txBody>
      </p:sp>
      <p:sp>
        <p:nvSpPr>
          <p:cNvPr id="6" name="Rectangle 5"/>
          <p:cNvSpPr/>
          <p:nvPr/>
        </p:nvSpPr>
        <p:spPr>
          <a:xfrm>
            <a:off x="881328" y="1367400"/>
            <a:ext cx="10386229" cy="5282149"/>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2800" dirty="0">
                <a:solidFill>
                  <a:schemeClr val="tx1">
                    <a:lumMod val="85000"/>
                  </a:schemeClr>
                </a:solidFill>
              </a:rPr>
              <a:t>Understand the difference between traditional and computer-aided visualization</a:t>
            </a:r>
          </a:p>
          <a:p>
            <a:pPr marL="342900" indent="-342900">
              <a:buFont typeface="Arial" panose="020B0604020202020204" pitchFamily="34" charset="0"/>
              <a:buChar char="•"/>
            </a:pPr>
            <a:endParaRPr lang="en-US" sz="2800" dirty="0">
              <a:solidFill>
                <a:schemeClr val="tx1">
                  <a:lumMod val="85000"/>
                </a:schemeClr>
              </a:solidFill>
            </a:endParaRPr>
          </a:p>
          <a:p>
            <a:pPr marL="342900" indent="-342900">
              <a:buFont typeface="Arial" panose="020B0604020202020204" pitchFamily="34" charset="0"/>
              <a:buChar char="•"/>
            </a:pPr>
            <a:r>
              <a:rPr lang="en-US" sz="2800" dirty="0">
                <a:solidFill>
                  <a:schemeClr val="tx1">
                    <a:lumMod val="85000"/>
                  </a:schemeClr>
                </a:solidFill>
              </a:rPr>
              <a:t>Learn the basic properties of a good visualization</a:t>
            </a:r>
          </a:p>
          <a:p>
            <a:pPr marL="342900" indent="-342900">
              <a:buFont typeface="Arial" panose="020B0604020202020204" pitchFamily="34" charset="0"/>
              <a:buChar char="•"/>
            </a:pPr>
            <a:endParaRPr lang="en-US" sz="2800" dirty="0">
              <a:solidFill>
                <a:schemeClr val="tx1">
                  <a:lumMod val="85000"/>
                </a:schemeClr>
              </a:solidFill>
            </a:endParaRPr>
          </a:p>
          <a:p>
            <a:pPr marL="342900" indent="-342900">
              <a:buFont typeface="Arial" panose="020B0604020202020204" pitchFamily="34" charset="0"/>
              <a:buChar char="•"/>
            </a:pPr>
            <a:r>
              <a:rPr lang="en-US" sz="2800" dirty="0">
                <a:solidFill>
                  <a:schemeClr val="tx1">
                    <a:lumMod val="85000"/>
                  </a:schemeClr>
                </a:solidFill>
              </a:rPr>
              <a:t>Able to distinguish between visualization and statistical computations</a:t>
            </a:r>
          </a:p>
          <a:p>
            <a:pPr marL="342900" indent="-342900">
              <a:buFont typeface="Arial" panose="020B0604020202020204" pitchFamily="34" charset="0"/>
              <a:buChar char="•"/>
            </a:pPr>
            <a:endParaRPr lang="en-US" sz="2800" dirty="0">
              <a:solidFill>
                <a:schemeClr val="tx1">
                  <a:lumMod val="85000"/>
                </a:schemeClr>
              </a:solidFill>
            </a:endParaRPr>
          </a:p>
          <a:p>
            <a:pPr marL="342900" indent="-342900">
              <a:buFont typeface="Arial" panose="020B0604020202020204" pitchFamily="34" charset="0"/>
              <a:buChar char="•"/>
            </a:pPr>
            <a:r>
              <a:rPr lang="en-US" sz="2800" dirty="0">
                <a:solidFill>
                  <a:schemeClr val="tx1">
                    <a:lumMod val="85000"/>
                  </a:schemeClr>
                </a:solidFill>
              </a:rPr>
              <a:t>Describe the challenges and trade-offs in creating a good visualization</a:t>
            </a:r>
          </a:p>
          <a:p>
            <a:pPr marL="342900" indent="-342900">
              <a:buFont typeface="Arial" panose="020B0604020202020204" pitchFamily="34" charset="0"/>
              <a:buChar char="•"/>
            </a:pPr>
            <a:endParaRPr lang="en-US" sz="2800" dirty="0">
              <a:solidFill>
                <a:schemeClr val="tx1">
                  <a:lumMod val="85000"/>
                </a:schemeClr>
              </a:solidFill>
            </a:endParaRPr>
          </a:p>
          <a:p>
            <a:pPr marL="342900" indent="-342900">
              <a:buFont typeface="Arial" panose="020B0604020202020204" pitchFamily="34" charset="0"/>
              <a:buChar char="•"/>
            </a:pPr>
            <a:r>
              <a:rPr lang="en-US" sz="2800" dirty="0">
                <a:solidFill>
                  <a:schemeClr val="tx1">
                    <a:lumMod val="85000"/>
                  </a:schemeClr>
                </a:solidFill>
              </a:rPr>
              <a:t>Get familiar with conventional visualizations.</a:t>
            </a:r>
          </a:p>
        </p:txBody>
      </p:sp>
      <p:sp>
        <p:nvSpPr>
          <p:cNvPr id="7" name="Slide Number Placeholder 6"/>
          <p:cNvSpPr>
            <a:spLocks noGrp="1"/>
          </p:cNvSpPr>
          <p:nvPr>
            <p:ph type="sldNum" sz="quarter" idx="12"/>
          </p:nvPr>
        </p:nvSpPr>
        <p:spPr/>
        <p:txBody>
          <a:bodyPr/>
          <a:lstStyle/>
          <a:p>
            <a:fld id="{E57C8FA5-A07F-45ED-A38D-DF06DAA43299}" type="slidenum">
              <a:rPr lang="en-US" smtClean="0"/>
              <a:pPr/>
              <a:t>27</a:t>
            </a:fld>
            <a:endParaRPr lang="en-US" dirty="0"/>
          </a:p>
        </p:txBody>
      </p:sp>
    </p:spTree>
    <p:extLst>
      <p:ext uri="{BB962C8B-B14F-4D97-AF65-F5344CB8AC3E}">
        <p14:creationId xmlns:p14="http://schemas.microsoft.com/office/powerpoint/2010/main" val="4039729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A Beautiful Visualization</a:t>
            </a:r>
          </a:p>
        </p:txBody>
      </p:sp>
      <p:sp>
        <p:nvSpPr>
          <p:cNvPr id="6" name="Rectangle 5"/>
          <p:cNvSpPr/>
          <p:nvPr/>
        </p:nvSpPr>
        <p:spPr>
          <a:xfrm>
            <a:off x="1114639" y="1395098"/>
            <a:ext cx="9952074" cy="5059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solidFill>
              </a:rPr>
              <a:t>Novel</a:t>
            </a:r>
          </a:p>
          <a:p>
            <a:r>
              <a:rPr lang="en-US" sz="3200" dirty="0">
                <a:solidFill>
                  <a:schemeClr val="tx1">
                    <a:lumMod val="85000"/>
                  </a:schemeClr>
                </a:solidFill>
              </a:rPr>
              <a:t>	</a:t>
            </a:r>
          </a:p>
          <a:p>
            <a:r>
              <a:rPr lang="en-US" sz="3200" dirty="0">
                <a:solidFill>
                  <a:schemeClr val="tx1">
                    <a:lumMod val="85000"/>
                  </a:schemeClr>
                </a:solidFill>
              </a:rPr>
              <a:t>	</a:t>
            </a:r>
            <a:r>
              <a:rPr lang="en-US" sz="3200" dirty="0"/>
              <a:t>A fresh look at the data or a format that gives </a:t>
            </a:r>
          </a:p>
          <a:p>
            <a:r>
              <a:rPr lang="en-US" sz="3200" dirty="0"/>
              <a:t>	readers a </a:t>
            </a:r>
            <a:r>
              <a:rPr lang="en-US" sz="3600" dirty="0">
                <a:solidFill>
                  <a:schemeClr val="accent1">
                    <a:lumMod val="60000"/>
                    <a:lumOff val="40000"/>
                  </a:schemeClr>
                </a:solidFill>
              </a:rPr>
              <a:t>spark of excitement </a:t>
            </a:r>
            <a:r>
              <a:rPr lang="en-US" sz="3200" dirty="0"/>
              <a:t>and results in a </a:t>
            </a:r>
          </a:p>
          <a:p>
            <a:r>
              <a:rPr lang="en-US" sz="3600" dirty="0">
                <a:solidFill>
                  <a:schemeClr val="accent1">
                    <a:lumMod val="60000"/>
                    <a:lumOff val="40000"/>
                  </a:schemeClr>
                </a:solidFill>
              </a:rPr>
              <a:t>	new level of understanding</a:t>
            </a:r>
            <a:br>
              <a:rPr lang="en-US" sz="3200" dirty="0">
                <a:solidFill>
                  <a:srgbClr val="FF0000"/>
                </a:solidFill>
              </a:rPr>
            </a:b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3</a:t>
            </a:fld>
            <a:endParaRPr lang="en-US" dirty="0"/>
          </a:p>
        </p:txBody>
      </p:sp>
    </p:spTree>
    <p:extLst>
      <p:ext uri="{BB962C8B-B14F-4D97-AF65-F5344CB8AC3E}">
        <p14:creationId xmlns:p14="http://schemas.microsoft.com/office/powerpoint/2010/main" val="2789516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A Beautiful Visualization</a:t>
            </a:r>
          </a:p>
        </p:txBody>
      </p:sp>
      <p:sp>
        <p:nvSpPr>
          <p:cNvPr id="6" name="Rectangle 5"/>
          <p:cNvSpPr/>
          <p:nvPr/>
        </p:nvSpPr>
        <p:spPr>
          <a:xfrm>
            <a:off x="1114639" y="1395098"/>
            <a:ext cx="9952074" cy="5059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lumMod val="85000"/>
                  </a:schemeClr>
                </a:solidFill>
              </a:rPr>
              <a:t>Novel</a:t>
            </a:r>
          </a:p>
          <a:p>
            <a:pPr marL="342900" indent="-342900">
              <a:buFont typeface="Arial" panose="020B0604020202020204" pitchFamily="34" charset="0"/>
              <a:buChar char="•"/>
            </a:pPr>
            <a:r>
              <a:rPr lang="en-US" sz="3200" dirty="0">
                <a:solidFill>
                  <a:schemeClr val="tx1"/>
                </a:solidFill>
              </a:rPr>
              <a:t>Informative</a:t>
            </a:r>
          </a:p>
          <a:p>
            <a:r>
              <a:rPr lang="en-US" sz="3200" dirty="0">
                <a:solidFill>
                  <a:schemeClr val="tx1">
                    <a:lumMod val="85000"/>
                  </a:schemeClr>
                </a:solidFill>
              </a:rPr>
              <a:t>	</a:t>
            </a:r>
          </a:p>
          <a:p>
            <a:r>
              <a:rPr lang="en-US" sz="3600" dirty="0">
                <a:solidFill>
                  <a:schemeClr val="accent1">
                    <a:lumMod val="60000"/>
                    <a:lumOff val="40000"/>
                  </a:schemeClr>
                </a:solidFill>
              </a:rPr>
              <a:t>	Providing access to information</a:t>
            </a:r>
            <a:r>
              <a:rPr lang="en-US" sz="3200" dirty="0"/>
              <a:t> so that the user 	may gain knowledge.</a:t>
            </a: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4</a:t>
            </a:fld>
            <a:endParaRPr lang="en-US" dirty="0"/>
          </a:p>
        </p:txBody>
      </p:sp>
    </p:spTree>
    <p:extLst>
      <p:ext uri="{BB962C8B-B14F-4D97-AF65-F5344CB8AC3E}">
        <p14:creationId xmlns:p14="http://schemas.microsoft.com/office/powerpoint/2010/main" val="224544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A Beautiful Visualization</a:t>
            </a:r>
          </a:p>
        </p:txBody>
      </p:sp>
      <p:sp>
        <p:nvSpPr>
          <p:cNvPr id="6" name="Rectangle 5"/>
          <p:cNvSpPr/>
          <p:nvPr/>
        </p:nvSpPr>
        <p:spPr>
          <a:xfrm>
            <a:off x="1114639" y="1395098"/>
            <a:ext cx="9952074" cy="5059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lumMod val="85000"/>
                  </a:schemeClr>
                </a:solidFill>
              </a:rPr>
              <a:t>Novel</a:t>
            </a:r>
          </a:p>
          <a:p>
            <a:pPr marL="342900" indent="-342900">
              <a:buFont typeface="Arial" panose="020B0604020202020204" pitchFamily="34" charset="0"/>
              <a:buChar char="•"/>
            </a:pPr>
            <a:r>
              <a:rPr lang="en-US" sz="3200" dirty="0">
                <a:solidFill>
                  <a:schemeClr val="tx1">
                    <a:lumMod val="85000"/>
                  </a:schemeClr>
                </a:solidFill>
              </a:rPr>
              <a:t>Informative</a:t>
            </a:r>
          </a:p>
          <a:p>
            <a:pPr marL="342900" indent="-342900">
              <a:buFont typeface="Arial" panose="020B0604020202020204" pitchFamily="34" charset="0"/>
              <a:buChar char="•"/>
            </a:pPr>
            <a:r>
              <a:rPr lang="en-US" sz="3200" dirty="0"/>
              <a:t>Efficient </a:t>
            </a:r>
            <a:endParaRPr lang="en-US" sz="3200" dirty="0">
              <a:solidFill>
                <a:schemeClr val="tx1">
                  <a:lumMod val="85000"/>
                </a:schemeClr>
              </a:solidFill>
            </a:endParaRPr>
          </a:p>
          <a:p>
            <a:r>
              <a:rPr lang="en-US" sz="3200" dirty="0">
                <a:solidFill>
                  <a:schemeClr val="tx1">
                    <a:lumMod val="85000"/>
                  </a:schemeClr>
                </a:solidFill>
              </a:rPr>
              <a:t>	</a:t>
            </a:r>
          </a:p>
          <a:p>
            <a:r>
              <a:rPr lang="en-US" sz="3200" dirty="0">
                <a:solidFill>
                  <a:schemeClr val="tx1">
                    <a:lumMod val="85000"/>
                  </a:schemeClr>
                </a:solidFill>
              </a:rPr>
              <a:t>	</a:t>
            </a:r>
            <a:r>
              <a:rPr lang="en-US" sz="3200" dirty="0"/>
              <a:t>Access to this information </a:t>
            </a:r>
            <a:r>
              <a:rPr lang="en-US" sz="3600" dirty="0">
                <a:solidFill>
                  <a:schemeClr val="accent1">
                    <a:lumMod val="60000"/>
                    <a:lumOff val="40000"/>
                  </a:schemeClr>
                </a:solidFill>
              </a:rPr>
              <a:t>should be as	straightforward as possible</a:t>
            </a:r>
            <a:r>
              <a:rPr lang="en-US" sz="3200" dirty="0"/>
              <a:t>, without </a:t>
            </a:r>
          </a:p>
          <a:p>
            <a:r>
              <a:rPr lang="en-US" sz="3200" dirty="0"/>
              <a:t>	sacrificing any 	necessary, relevant complexity </a:t>
            </a:r>
            <a:br>
              <a:rPr lang="en-US" sz="3200" dirty="0"/>
            </a:b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5</a:t>
            </a:fld>
            <a:endParaRPr lang="en-US" dirty="0"/>
          </a:p>
        </p:txBody>
      </p:sp>
    </p:spTree>
    <p:extLst>
      <p:ext uri="{BB962C8B-B14F-4D97-AF65-F5344CB8AC3E}">
        <p14:creationId xmlns:p14="http://schemas.microsoft.com/office/powerpoint/2010/main" val="59448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lstStyle/>
          <a:p>
            <a:r>
              <a:rPr lang="en-US" dirty="0"/>
              <a:t>A Beautiful Visualization</a:t>
            </a:r>
          </a:p>
        </p:txBody>
      </p:sp>
      <p:sp>
        <p:nvSpPr>
          <p:cNvPr id="6" name="Rectangle 5"/>
          <p:cNvSpPr/>
          <p:nvPr/>
        </p:nvSpPr>
        <p:spPr>
          <a:xfrm>
            <a:off x="1114639" y="1395098"/>
            <a:ext cx="9952074" cy="5059558"/>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pPr marL="342900" indent="-342900">
              <a:buFont typeface="Arial" panose="020B0604020202020204" pitchFamily="34" charset="0"/>
              <a:buChar char="•"/>
            </a:pPr>
            <a:r>
              <a:rPr lang="en-US" sz="3200" dirty="0">
                <a:solidFill>
                  <a:schemeClr val="tx1">
                    <a:lumMod val="85000"/>
                  </a:schemeClr>
                </a:solidFill>
              </a:rPr>
              <a:t>Novel</a:t>
            </a:r>
          </a:p>
          <a:p>
            <a:pPr marL="342900" indent="-342900">
              <a:buFont typeface="Arial" panose="020B0604020202020204" pitchFamily="34" charset="0"/>
              <a:buChar char="•"/>
            </a:pPr>
            <a:r>
              <a:rPr lang="en-US" sz="3200" dirty="0">
                <a:solidFill>
                  <a:schemeClr val="tx1">
                    <a:lumMod val="85000"/>
                  </a:schemeClr>
                </a:solidFill>
              </a:rPr>
              <a:t>Informative</a:t>
            </a:r>
          </a:p>
          <a:p>
            <a:pPr marL="342900" indent="-342900">
              <a:buFont typeface="Arial" panose="020B0604020202020204" pitchFamily="34" charset="0"/>
              <a:buChar char="•"/>
            </a:pPr>
            <a:r>
              <a:rPr lang="en-US" sz="3200" dirty="0">
                <a:solidFill>
                  <a:schemeClr val="tx1">
                    <a:lumMod val="85000"/>
                  </a:schemeClr>
                </a:solidFill>
              </a:rPr>
              <a:t>Efficient </a:t>
            </a:r>
          </a:p>
          <a:p>
            <a:pPr marL="342900" indent="-342900">
              <a:buFont typeface="Arial" panose="020B0604020202020204" pitchFamily="34" charset="0"/>
              <a:buChar char="•"/>
            </a:pPr>
            <a:r>
              <a:rPr lang="en-US" sz="3200" dirty="0">
                <a:solidFill>
                  <a:schemeClr val="tx1"/>
                </a:solidFill>
              </a:rPr>
              <a:t>Aesthetic</a:t>
            </a:r>
          </a:p>
          <a:p>
            <a:r>
              <a:rPr lang="en-US" sz="3200" dirty="0">
                <a:solidFill>
                  <a:schemeClr val="tx1">
                    <a:lumMod val="85000"/>
                  </a:schemeClr>
                </a:solidFill>
              </a:rPr>
              <a:t>	</a:t>
            </a:r>
          </a:p>
          <a:p>
            <a:r>
              <a:rPr lang="en-US" sz="3200" dirty="0">
                <a:solidFill>
                  <a:schemeClr val="tx1">
                    <a:lumMod val="85000"/>
                  </a:schemeClr>
                </a:solidFill>
              </a:rPr>
              <a:t>	</a:t>
            </a:r>
            <a:r>
              <a:rPr lang="en-US" sz="3200" dirty="0"/>
              <a:t>Appropriate usage of </a:t>
            </a:r>
            <a:r>
              <a:rPr lang="en-US" sz="3600" dirty="0">
                <a:solidFill>
                  <a:schemeClr val="accent1">
                    <a:lumMod val="60000"/>
                    <a:lumOff val="40000"/>
                  </a:schemeClr>
                </a:solidFill>
              </a:rPr>
              <a:t>graphical elements</a:t>
            </a:r>
            <a:r>
              <a:rPr lang="en-US" sz="3200" dirty="0">
                <a:solidFill>
                  <a:srgbClr val="FF0000"/>
                </a:solidFill>
              </a:rPr>
              <a:t> </a:t>
            </a:r>
            <a:r>
              <a:rPr lang="en-US" sz="3200" dirty="0"/>
              <a:t>for </a:t>
            </a:r>
            <a:r>
              <a:rPr lang="en-US" sz="3600" dirty="0">
                <a:solidFill>
                  <a:schemeClr val="accent1">
                    <a:lumMod val="60000"/>
                    <a:lumOff val="40000"/>
                  </a:schemeClr>
                </a:solidFill>
              </a:rPr>
              <a:t>	presentation of information</a:t>
            </a:r>
            <a:r>
              <a:rPr lang="en-US" sz="3200" dirty="0"/>
              <a:t> is essential for </a:t>
            </a:r>
          </a:p>
          <a:p>
            <a:r>
              <a:rPr lang="en-US" sz="3200" dirty="0"/>
              <a:t>	guiding the reader, as well as for visual appeal. </a:t>
            </a:r>
            <a:br>
              <a:rPr lang="en-US" sz="3200" dirty="0"/>
            </a:br>
            <a:endParaRPr lang="en-US" sz="3200" dirty="0">
              <a:solidFill>
                <a:srgbClr val="FF0000"/>
              </a:solidFill>
            </a:endParaRPr>
          </a:p>
        </p:txBody>
      </p:sp>
      <p:sp>
        <p:nvSpPr>
          <p:cNvPr id="7" name="Slide Number Placeholder 6"/>
          <p:cNvSpPr>
            <a:spLocks noGrp="1"/>
          </p:cNvSpPr>
          <p:nvPr>
            <p:ph type="sldNum" sz="quarter" idx="12"/>
          </p:nvPr>
        </p:nvSpPr>
        <p:spPr/>
        <p:txBody>
          <a:bodyPr/>
          <a:lstStyle/>
          <a:p>
            <a:fld id="{E57C8FA5-A07F-45ED-A38D-DF06DAA43299}" type="slidenum">
              <a:rPr lang="en-US" smtClean="0"/>
              <a:pPr/>
              <a:t>6</a:t>
            </a:fld>
            <a:endParaRPr lang="en-US" dirty="0"/>
          </a:p>
        </p:txBody>
      </p:sp>
    </p:spTree>
    <p:extLst>
      <p:ext uri="{BB962C8B-B14F-4D97-AF65-F5344CB8AC3E}">
        <p14:creationId xmlns:p14="http://schemas.microsoft.com/office/powerpoint/2010/main" val="104607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060" y="163034"/>
            <a:ext cx="10353762" cy="970450"/>
          </a:xfrm>
        </p:spPr>
        <p:txBody>
          <a:bodyPr>
            <a:normAutofit/>
          </a:bodyPr>
          <a:lstStyle/>
          <a:p>
            <a:r>
              <a:rPr lang="en-US" dirty="0">
                <a:effectLst/>
              </a:rPr>
              <a:t>Mendeleev’s Periodic Table</a:t>
            </a:r>
            <a:r>
              <a:rPr lang="en-US" dirty="0"/>
              <a:t> </a:t>
            </a:r>
          </a:p>
        </p:txBody>
      </p:sp>
      <p:pic>
        <p:nvPicPr>
          <p:cNvPr id="3" name="Picture 2"/>
          <p:cNvPicPr>
            <a:picLocks noChangeAspect="1"/>
          </p:cNvPicPr>
          <p:nvPr/>
        </p:nvPicPr>
        <p:blipFill>
          <a:blip r:embed="rId3"/>
          <a:stretch>
            <a:fillRect/>
          </a:stretch>
        </p:blipFill>
        <p:spPr>
          <a:xfrm>
            <a:off x="394844" y="1367399"/>
            <a:ext cx="5714738" cy="4820749"/>
          </a:xfrm>
          <a:prstGeom prst="rect">
            <a:avLst/>
          </a:prstGeom>
          <a:ln>
            <a:noFill/>
          </a:ln>
          <a:effectLst>
            <a:softEdge rad="112500"/>
          </a:effectLst>
        </p:spPr>
      </p:pic>
      <p:sp>
        <p:nvSpPr>
          <p:cNvPr id="7" name="Rectangle 6"/>
          <p:cNvSpPr/>
          <p:nvPr/>
        </p:nvSpPr>
        <p:spPr>
          <a:xfrm>
            <a:off x="6804836" y="1367399"/>
            <a:ext cx="5103628" cy="4820749"/>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endParaRPr lang="en-US" sz="3200" dirty="0">
              <a:solidFill>
                <a:schemeClr val="tx1">
                  <a:lumMod val="85000"/>
                </a:schemeClr>
              </a:solidFill>
            </a:endParaRPr>
          </a:p>
          <a:p>
            <a:r>
              <a:rPr lang="en-US" sz="3200" dirty="0">
                <a:solidFill>
                  <a:schemeClr val="tx1">
                    <a:lumMod val="85000"/>
                  </a:schemeClr>
                </a:solidFill>
              </a:rPr>
              <a:t>A completely new approach to a problem that previously hadn’t had a successful</a:t>
            </a:r>
            <a:br>
              <a:rPr lang="en-US" sz="3200" dirty="0">
                <a:solidFill>
                  <a:schemeClr val="tx1">
                    <a:lumMod val="85000"/>
                  </a:schemeClr>
                </a:solidFill>
              </a:rPr>
            </a:br>
            <a:r>
              <a:rPr lang="en-US" sz="3200" dirty="0">
                <a:solidFill>
                  <a:schemeClr val="tx1">
                    <a:lumMod val="85000"/>
                  </a:schemeClr>
                </a:solidFill>
              </a:rPr>
              <a:t>visual solution. </a:t>
            </a:r>
            <a:br>
              <a:rPr lang="en-US" sz="3200" dirty="0">
                <a:solidFill>
                  <a:schemeClr val="tx1">
                    <a:lumMod val="85000"/>
                  </a:schemeClr>
                </a:solidFill>
              </a:rPr>
            </a:br>
            <a:endParaRPr lang="en-US" sz="3200" dirty="0">
              <a:solidFill>
                <a:schemeClr val="tx1">
                  <a:lumMod val="85000"/>
                </a:schemeClr>
              </a:solidFill>
            </a:endParaRPr>
          </a:p>
        </p:txBody>
      </p:sp>
      <p:sp>
        <p:nvSpPr>
          <p:cNvPr id="8" name="Slide Number Placeholder 7"/>
          <p:cNvSpPr>
            <a:spLocks noGrp="1"/>
          </p:cNvSpPr>
          <p:nvPr>
            <p:ph type="sldNum" sz="quarter" idx="12"/>
          </p:nvPr>
        </p:nvSpPr>
        <p:spPr/>
        <p:txBody>
          <a:bodyPr/>
          <a:lstStyle/>
          <a:p>
            <a:fld id="{E57C8FA5-A07F-45ED-A38D-DF06DAA43299}" type="slidenum">
              <a:rPr lang="en-US" smtClean="0"/>
              <a:pPr/>
              <a:t>7</a:t>
            </a:fld>
            <a:endParaRPr lang="en-US" dirty="0"/>
          </a:p>
        </p:txBody>
      </p:sp>
    </p:spTree>
    <p:extLst>
      <p:ext uri="{BB962C8B-B14F-4D97-AF65-F5344CB8AC3E}">
        <p14:creationId xmlns:p14="http://schemas.microsoft.com/office/powerpoint/2010/main" val="3928060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fontScale="90000"/>
          </a:bodyPr>
          <a:lstStyle/>
          <a:p>
            <a:r>
              <a:rPr lang="en-US" dirty="0">
                <a:effectLst/>
              </a:rPr>
              <a:t>Harry Beck’s map of the</a:t>
            </a:r>
            <a:br>
              <a:rPr lang="en-US" dirty="0">
                <a:effectLst/>
              </a:rPr>
            </a:br>
            <a:r>
              <a:rPr lang="en-US" dirty="0">
                <a:effectLst/>
              </a:rPr>
              <a:t>London Underground (Tube map</a:t>
            </a:r>
            <a:r>
              <a:rPr lang="en-US" dirty="0"/>
              <a:t>)</a:t>
            </a:r>
          </a:p>
        </p:txBody>
      </p:sp>
      <p:sp>
        <p:nvSpPr>
          <p:cNvPr id="5" name="Rectangle 4"/>
          <p:cNvSpPr/>
          <p:nvPr/>
        </p:nvSpPr>
        <p:spPr>
          <a:xfrm>
            <a:off x="6847367" y="2119715"/>
            <a:ext cx="5103628" cy="4307243"/>
          </a:xfrm>
          <a:prstGeom prst="rect">
            <a:avLst/>
          </a:prstGeom>
          <a:noFill/>
          <a:ln>
            <a:solidFill>
              <a:schemeClr val="bg1"/>
            </a:solidFill>
          </a:ln>
        </p:spPr>
        <p:style>
          <a:lnRef idx="3">
            <a:schemeClr val="lt1"/>
          </a:lnRef>
          <a:fillRef idx="1">
            <a:schemeClr val="dk1"/>
          </a:fillRef>
          <a:effectRef idx="1">
            <a:schemeClr val="dk1"/>
          </a:effectRef>
          <a:fontRef idx="minor">
            <a:schemeClr val="lt1"/>
          </a:fontRef>
        </p:style>
        <p:txBody>
          <a:bodyPr rtlCol="0" anchor="t"/>
          <a:lstStyle/>
          <a:p>
            <a:endParaRPr lang="en-US" sz="3200" dirty="0">
              <a:solidFill>
                <a:schemeClr val="tx1">
                  <a:lumMod val="85000"/>
                </a:schemeClr>
              </a:solidFill>
            </a:endParaRPr>
          </a:p>
          <a:p>
            <a:r>
              <a:rPr lang="en-US" sz="3200" dirty="0">
                <a:solidFill>
                  <a:schemeClr val="tx1">
                    <a:lumMod val="85000"/>
                  </a:schemeClr>
                </a:solidFill>
              </a:rPr>
              <a:t>Highlighted the most relevant information and stripped away much of the irrelevant information </a:t>
            </a:r>
            <a:br>
              <a:rPr lang="en-US" sz="3200" dirty="0">
                <a:solidFill>
                  <a:schemeClr val="tx1">
                    <a:lumMod val="85000"/>
                  </a:schemeClr>
                </a:solidFill>
              </a:rPr>
            </a:br>
            <a:endParaRPr lang="en-US" sz="3200" dirty="0">
              <a:solidFill>
                <a:schemeClr val="tx1">
                  <a:lumMod val="85000"/>
                </a:schemeClr>
              </a:solidFill>
            </a:endParaRPr>
          </a:p>
        </p:txBody>
      </p:sp>
      <p:pic>
        <p:nvPicPr>
          <p:cNvPr id="3" name="Picture 2"/>
          <p:cNvPicPr>
            <a:picLocks noChangeAspect="1"/>
          </p:cNvPicPr>
          <p:nvPr/>
        </p:nvPicPr>
        <p:blipFill>
          <a:blip r:embed="rId3"/>
          <a:stretch>
            <a:fillRect/>
          </a:stretch>
        </p:blipFill>
        <p:spPr>
          <a:xfrm>
            <a:off x="298044" y="2119715"/>
            <a:ext cx="6067536" cy="4137505"/>
          </a:xfrm>
          <a:prstGeom prst="rect">
            <a:avLst/>
          </a:prstGeom>
          <a:ln>
            <a:noFill/>
          </a:ln>
          <a:effectLst>
            <a:softEdge rad="112500"/>
          </a:effectLst>
        </p:spPr>
      </p:pic>
      <p:sp>
        <p:nvSpPr>
          <p:cNvPr id="8" name="Slide Number Placeholder 7"/>
          <p:cNvSpPr>
            <a:spLocks noGrp="1"/>
          </p:cNvSpPr>
          <p:nvPr>
            <p:ph type="sldNum" sz="quarter" idx="12"/>
          </p:nvPr>
        </p:nvSpPr>
        <p:spPr/>
        <p:txBody>
          <a:bodyPr/>
          <a:lstStyle/>
          <a:p>
            <a:fld id="{E57C8FA5-A07F-45ED-A38D-DF06DAA43299}" type="slidenum">
              <a:rPr lang="en-US" smtClean="0"/>
              <a:pPr/>
              <a:t>8</a:t>
            </a:fld>
            <a:endParaRPr lang="en-US" dirty="0"/>
          </a:p>
        </p:txBody>
      </p:sp>
    </p:spTree>
    <p:extLst>
      <p:ext uri="{BB962C8B-B14F-4D97-AF65-F5344CB8AC3E}">
        <p14:creationId xmlns:p14="http://schemas.microsoft.com/office/powerpoint/2010/main" val="40765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96950"/>
            <a:ext cx="10353762" cy="970450"/>
          </a:xfrm>
        </p:spPr>
        <p:txBody>
          <a:bodyPr>
            <a:normAutofit/>
          </a:bodyPr>
          <a:lstStyle/>
          <a:p>
            <a:r>
              <a:rPr lang="en-US" dirty="0">
                <a:effectLst/>
              </a:rPr>
              <a:t>Standard formats and conventions</a:t>
            </a:r>
            <a:r>
              <a:rPr lang="en-US" dirty="0"/>
              <a:t> </a:t>
            </a:r>
          </a:p>
        </p:txBody>
      </p:sp>
      <p:sp>
        <p:nvSpPr>
          <p:cNvPr id="4" name="Oval 3"/>
          <p:cNvSpPr/>
          <p:nvPr/>
        </p:nvSpPr>
        <p:spPr>
          <a:xfrm>
            <a:off x="913793" y="4156129"/>
            <a:ext cx="2254103" cy="138223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Line graphs</a:t>
            </a:r>
          </a:p>
        </p:txBody>
      </p:sp>
      <p:sp>
        <p:nvSpPr>
          <p:cNvPr id="6" name="Oval 5"/>
          <p:cNvSpPr/>
          <p:nvPr/>
        </p:nvSpPr>
        <p:spPr>
          <a:xfrm>
            <a:off x="913792" y="1858792"/>
            <a:ext cx="2254103" cy="138223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Bar graphs</a:t>
            </a:r>
          </a:p>
        </p:txBody>
      </p:sp>
      <p:sp>
        <p:nvSpPr>
          <p:cNvPr id="8" name="Rectangle 7"/>
          <p:cNvSpPr/>
          <p:nvPr/>
        </p:nvSpPr>
        <p:spPr>
          <a:xfrm>
            <a:off x="7409760" y="2444261"/>
            <a:ext cx="2759089" cy="646331"/>
          </a:xfrm>
          <a:prstGeom prst="rect">
            <a:avLst/>
          </a:prstGeom>
        </p:spPr>
        <p:txBody>
          <a:bodyPr wrap="none">
            <a:spAutoFit/>
          </a:bodyPr>
          <a:lstStyle/>
          <a:p>
            <a:r>
              <a:rPr lang="en-US" sz="3600" dirty="0"/>
              <a:t>Discrete data</a:t>
            </a:r>
          </a:p>
        </p:txBody>
      </p:sp>
      <p:graphicFrame>
        <p:nvGraphicFramePr>
          <p:cNvPr id="13" name="Chart 12"/>
          <p:cNvGraphicFramePr/>
          <p:nvPr>
            <p:extLst>
              <p:ext uri="{D42A27DB-BD31-4B8C-83A1-F6EECF244321}">
                <p14:modId xmlns:p14="http://schemas.microsoft.com/office/powerpoint/2010/main" val="674529150"/>
              </p:ext>
            </p:extLst>
          </p:nvPr>
        </p:nvGraphicFramePr>
        <p:xfrm>
          <a:off x="3954714" y="1367400"/>
          <a:ext cx="2816447" cy="21898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p:nvPr>
            <p:extLst>
              <p:ext uri="{D42A27DB-BD31-4B8C-83A1-F6EECF244321}">
                <p14:modId xmlns:p14="http://schemas.microsoft.com/office/powerpoint/2010/main" val="3724910051"/>
              </p:ext>
            </p:extLst>
          </p:nvPr>
        </p:nvGraphicFramePr>
        <p:xfrm>
          <a:off x="3832375" y="3614245"/>
          <a:ext cx="2837712" cy="2210556"/>
        </p:xfrm>
        <a:graphic>
          <a:graphicData uri="http://schemas.openxmlformats.org/drawingml/2006/chart">
            <c:chart xmlns:c="http://schemas.openxmlformats.org/drawingml/2006/chart" xmlns:r="http://schemas.openxmlformats.org/officeDocument/2006/relationships" r:id="rId4"/>
          </a:graphicData>
        </a:graphic>
      </p:graphicFrame>
      <p:sp>
        <p:nvSpPr>
          <p:cNvPr id="18" name="Rectangle 17"/>
          <p:cNvSpPr/>
          <p:nvPr/>
        </p:nvSpPr>
        <p:spPr>
          <a:xfrm>
            <a:off x="7409760" y="4479293"/>
            <a:ext cx="2876108" cy="1200329"/>
          </a:xfrm>
          <a:prstGeom prst="rect">
            <a:avLst/>
          </a:prstGeom>
        </p:spPr>
        <p:txBody>
          <a:bodyPr wrap="none">
            <a:spAutoFit/>
          </a:bodyPr>
          <a:lstStyle/>
          <a:p>
            <a:r>
              <a:rPr lang="en-US" sz="3600" dirty="0"/>
              <a:t>Continuous/</a:t>
            </a:r>
          </a:p>
          <a:p>
            <a:r>
              <a:rPr lang="en-US" sz="3600" dirty="0"/>
              <a:t> Discrete data</a:t>
            </a:r>
          </a:p>
        </p:txBody>
      </p:sp>
      <p:sp>
        <p:nvSpPr>
          <p:cNvPr id="9" name="Slide Number Placeholder 8"/>
          <p:cNvSpPr>
            <a:spLocks noGrp="1"/>
          </p:cNvSpPr>
          <p:nvPr>
            <p:ph type="sldNum" sz="quarter" idx="12"/>
          </p:nvPr>
        </p:nvSpPr>
        <p:spPr/>
        <p:txBody>
          <a:bodyPr/>
          <a:lstStyle/>
          <a:p>
            <a:fld id="{E57C8FA5-A07F-45ED-A38D-DF06DAA43299}" type="slidenum">
              <a:rPr lang="en-US" smtClean="0"/>
              <a:pPr/>
              <a:t>9</a:t>
            </a:fld>
            <a:endParaRPr lang="en-US" dirty="0"/>
          </a:p>
        </p:txBody>
      </p:sp>
    </p:spTree>
    <p:extLst>
      <p:ext uri="{BB962C8B-B14F-4D97-AF65-F5344CB8AC3E}">
        <p14:creationId xmlns:p14="http://schemas.microsoft.com/office/powerpoint/2010/main" val="20704750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450</TotalTime>
  <Words>1820</Words>
  <Application>Microsoft Office PowerPoint</Application>
  <PresentationFormat>Widescreen</PresentationFormat>
  <Paragraphs>235</Paragraphs>
  <Slides>27</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Unicode MS</vt:lpstr>
      <vt:lpstr>Calibri</vt:lpstr>
      <vt:lpstr>Calisto MT</vt:lpstr>
      <vt:lpstr>MeridienLTStd-Roman</vt:lpstr>
      <vt:lpstr>Wingdings 2</vt:lpstr>
      <vt:lpstr>Slate</vt:lpstr>
      <vt:lpstr>Introduction to Information Visualization</vt:lpstr>
      <vt:lpstr>Things we visualize ...</vt:lpstr>
      <vt:lpstr>A Beautiful Visualization</vt:lpstr>
      <vt:lpstr>A Beautiful Visualization</vt:lpstr>
      <vt:lpstr>A Beautiful Visualization</vt:lpstr>
      <vt:lpstr>A Beautiful Visualization</vt:lpstr>
      <vt:lpstr>Mendeleev’s Periodic Table </vt:lpstr>
      <vt:lpstr>Harry Beck’s map of the London Underground (Tube map)</vt:lpstr>
      <vt:lpstr>Standard formats and conventions </vt:lpstr>
      <vt:lpstr>Standard formats and conventions </vt:lpstr>
      <vt:lpstr>Common Questions</vt:lpstr>
      <vt:lpstr>A bit of Advice</vt:lpstr>
      <vt:lpstr>Trade-offs</vt:lpstr>
      <vt:lpstr>Trade-offs</vt:lpstr>
      <vt:lpstr>Computer Based Info-Vis</vt:lpstr>
      <vt:lpstr>Are you feeling Lost?</vt:lpstr>
      <vt:lpstr>Challenges?</vt:lpstr>
      <vt:lpstr>What a Vis Tool Can Do?</vt:lpstr>
      <vt:lpstr>What a Vis Tool Can Do?</vt:lpstr>
      <vt:lpstr>What a Vis Tool Can Do?</vt:lpstr>
      <vt:lpstr>PowerPoint Presentation</vt:lpstr>
      <vt:lpstr>PowerPoint Presentation</vt:lpstr>
      <vt:lpstr>Summary or Details?</vt:lpstr>
      <vt:lpstr>How to Design a Vis?</vt:lpstr>
      <vt:lpstr>How to Design a Vis?</vt:lpstr>
      <vt:lpstr>How do you know if it works?</vt:lpstr>
      <vt:lpstr>Learning Goal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Information Visualization</dc:title>
  <dc:creator>debajyoti mondal</dc:creator>
  <cp:lastModifiedBy>Mondal, Debajyoti</cp:lastModifiedBy>
  <cp:revision>96</cp:revision>
  <dcterms:created xsi:type="dcterms:W3CDTF">2017-12-02T22:32:36Z</dcterms:created>
  <dcterms:modified xsi:type="dcterms:W3CDTF">2023-01-05T17:19:51Z</dcterms:modified>
</cp:coreProperties>
</file>